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6" r:id="rId2"/>
    <p:sldId id="30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28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39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179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189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957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8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102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90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30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053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06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96AF1-3AD7-4185-9DE9-B2CB508D8A5A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E1FB6-75F7-44F4-8A16-B93132DB4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2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2133600"/>
            <a:ext cx="8077200" cy="1752600"/>
          </a:xfrm>
        </p:spPr>
        <p:txBody>
          <a:bodyPr>
            <a:normAutofit/>
          </a:bodyPr>
          <a:lstStyle/>
          <a:p>
            <a:r>
              <a:rPr lang="sr-Cyrl-RS" sz="4400" b="1" dirty="0">
                <a:solidFill>
                  <a:schemeClr val="tx2"/>
                </a:solidFill>
                <a:latin typeface="Arial Narrow" pitchFamily="34" charset="0"/>
                <a:ea typeface="Cambria" pitchFamily="18" charset="0"/>
              </a:rPr>
              <a:t>МЕТОДОЛОГИЈА</a:t>
            </a:r>
          </a:p>
          <a:p>
            <a:r>
              <a:rPr lang="sr-Cyrl-RS" sz="4400" b="1" dirty="0">
                <a:solidFill>
                  <a:schemeClr val="tx2"/>
                </a:solidFill>
                <a:latin typeface="Arial Narrow" pitchFamily="34" charset="0"/>
                <a:ea typeface="Cambria" pitchFamily="18" charset="0"/>
              </a:rPr>
              <a:t>НАУЧНОГ ИСТРАЖИВАЊА</a:t>
            </a:r>
          </a:p>
          <a:p>
            <a:endParaRPr lang="sr-Cyrl-RS" sz="4400" dirty="0">
              <a:latin typeface="Arial Narrow" pitchFamily="34" charset="0"/>
              <a:ea typeface="Cambria" pitchFamily="18" charset="0"/>
            </a:endParaRPr>
          </a:p>
          <a:p>
            <a:endParaRPr lang="sr-Cyrl-RS" sz="4400" dirty="0">
              <a:latin typeface="Arial Narrow" pitchFamily="34" charset="0"/>
              <a:ea typeface="Cambria" pitchFamily="18" charset="0"/>
            </a:endParaRPr>
          </a:p>
          <a:p>
            <a:endParaRPr lang="en-US" sz="4400" dirty="0">
              <a:latin typeface="Arial Narrow" pitchFamily="34" charset="0"/>
              <a:ea typeface="Cambria" pitchFamily="18" charset="0"/>
            </a:endParaRPr>
          </a:p>
        </p:txBody>
      </p:sp>
      <p:pic>
        <p:nvPicPr>
          <p:cNvPr id="4" name="Picture 3" descr="Универзитет у Бањој Луци logo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533401"/>
            <a:ext cx="4408805" cy="12477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876801" y="4876800"/>
            <a:ext cx="5338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Comic Sans MS" pitchFamily="66" charset="0"/>
              </a:rPr>
              <a:t>П</a:t>
            </a:r>
            <a:r>
              <a:rPr lang="sr-Cyrl-RS" sz="2800" b="1" dirty="0">
                <a:solidFill>
                  <a:srgbClr val="C00000"/>
                </a:solidFill>
                <a:latin typeface="Comic Sans MS" pitchFamily="66" charset="0"/>
              </a:rPr>
              <a:t>роф. </a:t>
            </a:r>
            <a:r>
              <a:rPr lang="ru-RU" sz="2800" b="1" dirty="0">
                <a:solidFill>
                  <a:srgbClr val="C00000"/>
                </a:solidFill>
                <a:latin typeface="Comic Sans MS" pitchFamily="66" charset="0"/>
              </a:rPr>
              <a:t>д</a:t>
            </a:r>
            <a:r>
              <a:rPr lang="sr-Cyrl-RS" sz="2800" b="1" dirty="0">
                <a:solidFill>
                  <a:srgbClr val="C00000"/>
                </a:solidFill>
                <a:latin typeface="Comic Sans MS" pitchFamily="66" charset="0"/>
              </a:rPr>
              <a:t>р Стево Јаћимовски</a:t>
            </a:r>
            <a:endParaRPr lang="en-US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6" name="Picture 5" descr="C:\Users\ADMIN\Desktop\IMG_20170303_1953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57200"/>
            <a:ext cx="1752600" cy="152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2643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04800"/>
            <a:ext cx="8534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Ако постоје два или три аутора, пишу се презимена свих. </a:t>
            </a:r>
            <a:endParaRPr lang="en-US" sz="2800" dirty="0"/>
          </a:p>
          <a:p>
            <a:r>
              <a:rPr lang="ru-RU" sz="2800" dirty="0"/>
              <a:t>Навођење два или три аутора у тексту: </a:t>
            </a:r>
            <a:endParaRPr lang="ru-RU" sz="2800" dirty="0"/>
          </a:p>
          <a:p>
            <a:r>
              <a:rPr lang="pl-PL" sz="2800" dirty="0"/>
              <a:t>(Drakulić, Drakulić, 2010, str. 65) </a:t>
            </a:r>
            <a:endParaRPr lang="sr-Cyrl-RS" sz="2800" dirty="0"/>
          </a:p>
          <a:p>
            <a:r>
              <a:rPr lang="ru-RU" sz="2800" dirty="0"/>
              <a:t>У Литератури: </a:t>
            </a:r>
            <a:endParaRPr lang="en-US" sz="2800" dirty="0"/>
          </a:p>
          <a:p>
            <a:r>
              <a:rPr lang="en-US" sz="2800" dirty="0" err="1"/>
              <a:t>Drakulić</a:t>
            </a:r>
            <a:r>
              <a:rPr lang="en-US" sz="2800" dirty="0"/>
              <a:t> M., </a:t>
            </a:r>
            <a:r>
              <a:rPr lang="en-US" sz="2800" dirty="0" err="1"/>
              <a:t>Drakulić</a:t>
            </a:r>
            <a:r>
              <a:rPr lang="en-US" sz="2800" dirty="0"/>
              <a:t> R. (2010), </a:t>
            </a:r>
            <a:r>
              <a:rPr lang="en-US" sz="2800" dirty="0" err="1"/>
              <a:t>Regulacija</a:t>
            </a:r>
            <a:r>
              <a:rPr lang="en-US" sz="2800" dirty="0"/>
              <a:t> </a:t>
            </a:r>
            <a:r>
              <a:rPr lang="en-US" sz="2800" dirty="0" err="1"/>
              <a:t>Interneta</a:t>
            </a:r>
            <a:r>
              <a:rPr lang="en-US" sz="2800" dirty="0"/>
              <a:t>, RATEL, Beograd </a:t>
            </a:r>
            <a:endParaRPr lang="sr-Cyrl-RS" sz="2800" dirty="0"/>
          </a:p>
          <a:p>
            <a:endParaRPr lang="sr-Cyrl-RS" sz="2800" dirty="0"/>
          </a:p>
          <a:p>
            <a:r>
              <a:rPr lang="ru-RU" sz="2800" dirty="0"/>
              <a:t>Уколико има више од три аутора, препоручује се да се наведе презиме првог, а иза додаје: и др., док у страним et al.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43825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381001"/>
            <a:ext cx="8382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више од три аутора у тексту: </a:t>
            </a:r>
            <a:endParaRPr lang="en-US" sz="2800" dirty="0"/>
          </a:p>
          <a:p>
            <a:r>
              <a:rPr lang="ru-RU" sz="2800" dirty="0"/>
              <a:t>(Дракулић, и др., 2010, стр. 78) или (Ne</a:t>
            </a:r>
            <a:r>
              <a:rPr lang="en-US" sz="2800" dirty="0"/>
              <a:t>w</a:t>
            </a:r>
            <a:r>
              <a:rPr lang="ru-RU" sz="2800" dirty="0"/>
              <a:t>man et al., 2005) </a:t>
            </a:r>
            <a:endParaRPr lang="en-US" sz="2800" dirty="0"/>
          </a:p>
          <a:p>
            <a:endParaRPr lang="ru-RU" sz="2800" dirty="0"/>
          </a:p>
          <a:p>
            <a:r>
              <a:rPr lang="ru-RU" sz="2800" dirty="0"/>
              <a:t>У </a:t>
            </a:r>
            <a:r>
              <a:rPr lang="ru-RU" sz="2800" dirty="0"/>
              <a:t>Литератури: </a:t>
            </a:r>
            <a:endParaRPr lang="en-US" sz="2800" dirty="0"/>
          </a:p>
          <a:p>
            <a:r>
              <a:rPr lang="ru-RU" sz="2800" dirty="0"/>
              <a:t>Дракулић М., и др. (2010), Еколошко право, </a:t>
            </a:r>
            <a:r>
              <a:rPr lang="en-US" sz="2800" dirty="0"/>
              <a:t>W</a:t>
            </a:r>
            <a:r>
              <a:rPr lang="ru-RU" sz="2800" dirty="0"/>
              <a:t>US Аустриа, Пољопривредни факултет, Факултет организационих наука, Београд или </a:t>
            </a:r>
            <a:endParaRPr lang="en-US" sz="2800" dirty="0"/>
          </a:p>
          <a:p>
            <a:r>
              <a:rPr lang="en-US" sz="2800" dirty="0"/>
              <a:t>Newman, T., et al. (2005) Evidence-based social work: a guide for the perplexed. </a:t>
            </a:r>
            <a:r>
              <a:rPr lang="ru-RU" sz="2800" dirty="0"/>
              <a:t>L</a:t>
            </a:r>
            <a:r>
              <a:rPr lang="en-US" sz="2800" dirty="0"/>
              <a:t>y</a:t>
            </a:r>
            <a:r>
              <a:rPr lang="ru-RU" sz="2800" dirty="0"/>
              <a:t>me Regis: Russell House.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10964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81200" y="457200"/>
            <a:ext cx="8458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Код навођења међународних и националних аката у тексту: </a:t>
            </a:r>
            <a:endParaRPr lang="en-US" sz="2800" dirty="0"/>
          </a:p>
          <a:p>
            <a:r>
              <a:rPr lang="ru-RU" sz="2800" dirty="0"/>
              <a:t>(Закон о ауторском и сродним правима, 2012.) или </a:t>
            </a:r>
            <a:endParaRPr lang="en-US" sz="2800" dirty="0"/>
          </a:p>
          <a:p>
            <a:r>
              <a:rPr lang="en-US" sz="2800" dirty="0"/>
              <a:t>(Convention on the Rights of Persons with Disabilities and the Optional Protocol, 2006, art. 2) </a:t>
            </a:r>
          </a:p>
          <a:p>
            <a:endParaRPr lang="ru-RU" sz="2800" dirty="0"/>
          </a:p>
          <a:p>
            <a:r>
              <a:rPr lang="ru-RU" sz="2800" dirty="0"/>
              <a:t>У </a:t>
            </a:r>
            <a:r>
              <a:rPr lang="ru-RU" sz="2800" dirty="0"/>
              <a:t>Литератури: </a:t>
            </a:r>
            <a:endParaRPr lang="en-US" sz="2800" dirty="0"/>
          </a:p>
          <a:p>
            <a:r>
              <a:rPr lang="ru-RU" sz="2800" dirty="0"/>
              <a:t>Закон о ауторском и сродним правима, Службени гласник РС, бр. 104/2009, 99/2011 и 119/2012. </a:t>
            </a:r>
            <a:endParaRPr lang="en-US" sz="2800" dirty="0"/>
          </a:p>
          <a:p>
            <a:r>
              <a:rPr lang="en-US" sz="2800" dirty="0"/>
              <a:t>Convention on the Rights of Persons with Disabilities and the Optional Protocol, (2006), United nations, New York </a:t>
            </a:r>
          </a:p>
        </p:txBody>
      </p:sp>
    </p:spTree>
    <p:extLst>
      <p:ext uri="{BB962C8B-B14F-4D97-AF65-F5344CB8AC3E}">
        <p14:creationId xmlns:p14="http://schemas.microsoft.com/office/powerpoint/2010/main" val="74465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04801"/>
            <a:ext cx="85344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Појављивања других типова дела (докторска дисертација, дипломски рад, брошура и сл.) у тексту</a:t>
            </a:r>
            <a:r>
              <a:rPr lang="ru-RU" sz="2800" dirty="0"/>
              <a:t>:</a:t>
            </a:r>
          </a:p>
          <a:p>
            <a:r>
              <a:rPr lang="ru-RU" sz="2800" dirty="0"/>
              <a:t>(</a:t>
            </a:r>
            <a:r>
              <a:rPr lang="ru-RU" sz="2800" dirty="0"/>
              <a:t>Драгичевић, 2009, стр. 22) </a:t>
            </a:r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У Литератури: </a:t>
            </a:r>
            <a:endParaRPr lang="en-US" sz="2800" dirty="0"/>
          </a:p>
          <a:p>
            <a:r>
              <a:rPr lang="ru-RU" sz="2800" dirty="0"/>
              <a:t>Драгичевић Н. (2009), Поновно коришћење информација у јавном сектору, дипломски рад, Факултет организационих наука, Београд </a:t>
            </a:r>
            <a:endParaRPr lang="en-US" sz="2800" dirty="0"/>
          </a:p>
          <a:p>
            <a:endParaRPr lang="en-US" sz="2800" dirty="0"/>
          </a:p>
          <a:p>
            <a:r>
              <a:rPr lang="ru-RU" sz="2800" dirty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88503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381001"/>
            <a:ext cx="8458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Кад је у питању електронска књига у тексту се </a:t>
            </a:r>
            <a:r>
              <a:rPr lang="ru-RU" sz="2800" dirty="0"/>
              <a:t>наводи</a:t>
            </a:r>
          </a:p>
          <a:p>
            <a:r>
              <a:rPr lang="en-US" sz="2800" dirty="0"/>
              <a:t>(</a:t>
            </a:r>
            <a:r>
              <a:rPr lang="en-US" sz="2800" dirty="0" err="1"/>
              <a:t>Niemann</a:t>
            </a:r>
            <a:r>
              <a:rPr lang="en-US" sz="2800" dirty="0"/>
              <a:t>, Greenstein, &amp; David, 2004) </a:t>
            </a:r>
            <a:endParaRPr lang="sr-Cyrl-RS" sz="2800" dirty="0"/>
          </a:p>
          <a:p>
            <a:endParaRPr lang="sr-Cyrl-RS" sz="2800" dirty="0"/>
          </a:p>
          <a:p>
            <a:r>
              <a:rPr lang="ru-RU" sz="2800" dirty="0"/>
              <a:t>У Литератури: </a:t>
            </a:r>
            <a:endParaRPr lang="en-US" sz="2800" dirty="0"/>
          </a:p>
          <a:p>
            <a:r>
              <a:rPr lang="en-US" sz="2800" dirty="0" err="1"/>
              <a:t>Niemann</a:t>
            </a:r>
            <a:r>
              <a:rPr lang="en-US" sz="2800" dirty="0"/>
              <a:t>, S, Greenstein, D, &amp; David, D 2004, Helping children who are deaf: family and community support for children who do not hear well</a:t>
            </a:r>
            <a:r>
              <a:rPr lang="en-US" sz="2800" i="1" dirty="0"/>
              <a:t>, </a:t>
            </a:r>
            <a:r>
              <a:rPr lang="en-US" sz="2800" dirty="0"/>
              <a:t>Hesperian Foundation, Berkley, CA, http://www.hesperian.org/publications_download_deaf.php (06.08.2015.) </a:t>
            </a:r>
          </a:p>
        </p:txBody>
      </p:sp>
    </p:spTree>
    <p:extLst>
      <p:ext uri="{BB962C8B-B14F-4D97-AF65-F5344CB8AC3E}">
        <p14:creationId xmlns:p14="http://schemas.microsoft.com/office/powerpoint/2010/main" val="1489186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04800"/>
            <a:ext cx="838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поглавља у књизи у тексту: </a:t>
            </a:r>
            <a:endParaRPr lang="en-US" sz="2800" dirty="0"/>
          </a:p>
          <a:p>
            <a:r>
              <a:rPr lang="ru-RU" sz="2800" dirty="0"/>
              <a:t>(Дракулић, 2010, стр. 126) </a:t>
            </a:r>
            <a:endParaRPr lang="en-US" sz="2800" dirty="0"/>
          </a:p>
          <a:p>
            <a:endParaRPr lang="ru-RU" sz="2800" dirty="0"/>
          </a:p>
          <a:p>
            <a:r>
              <a:rPr lang="ru-RU" sz="2800" dirty="0"/>
              <a:t>У </a:t>
            </a:r>
            <a:r>
              <a:rPr lang="ru-RU" sz="2800" dirty="0"/>
              <a:t>Литератури: </a:t>
            </a:r>
            <a:endParaRPr lang="en-US" sz="2800" dirty="0"/>
          </a:p>
          <a:p>
            <a:r>
              <a:rPr lang="ru-RU" sz="2800" dirty="0"/>
              <a:t>Дракулић Р. (2010), Органи надлежни за животну средину, ед. Еколошко право, </a:t>
            </a:r>
            <a:r>
              <a:rPr lang="en-US" sz="2800" dirty="0"/>
              <a:t>W</a:t>
            </a:r>
            <a:r>
              <a:rPr lang="sr-Latn-RS" sz="2800" dirty="0"/>
              <a:t>US</a:t>
            </a:r>
            <a:r>
              <a:rPr lang="ru-RU" sz="2800" dirty="0"/>
              <a:t> </a:t>
            </a:r>
            <a:r>
              <a:rPr lang="ru-RU" sz="2800" dirty="0"/>
              <a:t>Аустриа, Пољопривредни факултет, Факултет организационих наука, Београд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4532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0480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чланка из часописа у тексту</a:t>
            </a:r>
            <a:r>
              <a:rPr lang="ru-RU" sz="2800" dirty="0"/>
              <a:t>:</a:t>
            </a:r>
            <a:endParaRPr lang="sr-Latn-RS" sz="2800" dirty="0"/>
          </a:p>
          <a:p>
            <a:endParaRPr lang="sr-Latn-RS" sz="2800" dirty="0"/>
          </a:p>
          <a:p>
            <a:r>
              <a:rPr lang="en-US" sz="2800" dirty="0"/>
              <a:t>(Klug, 2002, pp. 693–707) </a:t>
            </a:r>
            <a:endParaRPr lang="sr-Latn-RS" sz="2800" dirty="0"/>
          </a:p>
          <a:p>
            <a:endParaRPr lang="sr-Latn-RS" sz="2800" dirty="0"/>
          </a:p>
          <a:p>
            <a:r>
              <a:rPr lang="ru-RU" sz="2800" dirty="0"/>
              <a:t>У Литератури: </a:t>
            </a:r>
            <a:endParaRPr lang="en-US" sz="2800" dirty="0"/>
          </a:p>
          <a:p>
            <a:r>
              <a:rPr lang="en-US" sz="2800" dirty="0"/>
              <a:t>Klug H. (2002), Straining the Law: Conflicting Legal Premises and the Governance of Aquatic Resources, Society &amp; Natural Resources: An International Journal, Volume 15, Issue 8, pp. 693–707 </a:t>
            </a:r>
            <a:r>
              <a:rPr lang="ru-RU" sz="2800" dirty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69114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40523" y="381000"/>
            <a:ext cx="8534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чланка два аутора из електронског издања часописа у тексту</a:t>
            </a:r>
            <a:r>
              <a:rPr lang="ru-RU" sz="2800" dirty="0"/>
              <a:t>:</a:t>
            </a:r>
            <a:endParaRPr lang="sr-Latn-RS" sz="2800" dirty="0"/>
          </a:p>
          <a:p>
            <a:r>
              <a:rPr lang="ru-RU" sz="2800" dirty="0"/>
              <a:t>(Дракулић, Дракулић, 2010) </a:t>
            </a:r>
            <a:endParaRPr lang="en-US" sz="2800" dirty="0"/>
          </a:p>
          <a:p>
            <a:endParaRPr lang="sr-Latn-RS" sz="2800" dirty="0"/>
          </a:p>
          <a:p>
            <a:r>
              <a:rPr lang="ru-RU" sz="2800" dirty="0"/>
              <a:t>У </a:t>
            </a:r>
            <a:r>
              <a:rPr lang="ru-RU" sz="2800" dirty="0"/>
              <a:t>Литератури: </a:t>
            </a:r>
            <a:endParaRPr lang="en-US" sz="2800" dirty="0"/>
          </a:p>
          <a:p>
            <a:r>
              <a:rPr lang="ru-RU" sz="2800" dirty="0"/>
              <a:t>Дракулић М., Дракулић Р. (2010), Европска перспектива регулисања Интернет услуга: изазов традиционалном европском праву, Телекомуникације, бр. </a:t>
            </a:r>
            <a:r>
              <a:rPr lang="ru-RU" sz="2800" dirty="0"/>
              <a:t>6</a:t>
            </a:r>
            <a:r>
              <a:rPr lang="sr-Latn-RS" sz="2800" dirty="0"/>
              <a:t>, </a:t>
            </a:r>
            <a:r>
              <a:rPr lang="en-US" sz="2800" dirty="0"/>
              <a:t>http://www.telekomunikacije.rs/aktuelni_broj/prof_dr_mirjana_drakulic,_mr_ratimir_drakulic:_evropska_perspektiva_regulisanja_internet_usluga:_izazov_tradicionalnom_evropskom_pravu.299.html (20.03.2015.) </a:t>
            </a:r>
            <a:r>
              <a:rPr lang="ru-RU" sz="2800" dirty="0"/>
              <a:t> 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97637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457200"/>
            <a:ext cx="8534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чланка из зборника радова са скупа у тексту: </a:t>
            </a:r>
            <a:endParaRPr lang="sr-Latn-RS" sz="2800" dirty="0"/>
          </a:p>
          <a:p>
            <a:r>
              <a:rPr lang="en-US" sz="2800" dirty="0"/>
              <a:t>(</a:t>
            </a:r>
            <a:r>
              <a:rPr lang="en-US" sz="2800" dirty="0" err="1"/>
              <a:t>Krivokapic</a:t>
            </a:r>
            <a:r>
              <a:rPr lang="en-US" sz="2800" dirty="0"/>
              <a:t>, </a:t>
            </a:r>
            <a:r>
              <a:rPr lang="en-US" sz="2800" dirty="0" err="1"/>
              <a:t>Drakulic</a:t>
            </a:r>
            <a:r>
              <a:rPr lang="en-US" sz="2800" dirty="0"/>
              <a:t>, </a:t>
            </a:r>
            <a:r>
              <a:rPr lang="en-US" sz="2800" dirty="0" err="1"/>
              <a:t>Jovanovic</a:t>
            </a:r>
            <a:r>
              <a:rPr lang="en-US" sz="2800" dirty="0"/>
              <a:t>, 2010, str. 38–48) </a:t>
            </a:r>
          </a:p>
          <a:p>
            <a:endParaRPr lang="sr-Latn-RS" sz="2800" dirty="0"/>
          </a:p>
          <a:p>
            <a:r>
              <a:rPr lang="ru-RU" sz="2800" dirty="0"/>
              <a:t>У </a:t>
            </a:r>
            <a:r>
              <a:rPr lang="ru-RU" sz="2800" dirty="0"/>
              <a:t>Литератури: </a:t>
            </a:r>
            <a:endParaRPr lang="en-US" sz="2800" dirty="0"/>
          </a:p>
          <a:p>
            <a:r>
              <a:rPr lang="en-US" sz="2800" dirty="0" err="1"/>
              <a:t>Krivokapic</a:t>
            </a:r>
            <a:r>
              <a:rPr lang="en-US" sz="2800" dirty="0"/>
              <a:t> </a:t>
            </a:r>
            <a:r>
              <a:rPr lang="en-US" sz="2800" dirty="0" err="1"/>
              <a:t>Dj</a:t>
            </a:r>
            <a:r>
              <a:rPr lang="en-US" sz="2800" dirty="0"/>
              <a:t>., </a:t>
            </a:r>
            <a:r>
              <a:rPr lang="en-US" sz="2800" dirty="0" err="1"/>
              <a:t>Drakulic</a:t>
            </a:r>
            <a:r>
              <a:rPr lang="en-US" sz="2800" dirty="0"/>
              <a:t> M., </a:t>
            </a:r>
            <a:r>
              <a:rPr lang="en-US" sz="2800" dirty="0" err="1"/>
              <a:t>Jovanovic</a:t>
            </a:r>
            <a:r>
              <a:rPr lang="en-US" sz="2800" dirty="0"/>
              <a:t> S. (2010), Provision of Games of Chance over internet in Republic of Serbia: Current Legal Problems, </a:t>
            </a:r>
            <a:r>
              <a:rPr lang="en-US" sz="2800" dirty="0" err="1"/>
              <a:t>SymOrg</a:t>
            </a:r>
            <a:r>
              <a:rPr lang="en-US" sz="2800" dirty="0"/>
              <a:t> 2010, </a:t>
            </a:r>
            <a:r>
              <a:rPr lang="en-US" sz="2800" dirty="0" err="1"/>
              <a:t>Zlatibor</a:t>
            </a:r>
            <a:r>
              <a:rPr lang="en-US" sz="2800" dirty="0"/>
              <a:t>, </a:t>
            </a:r>
            <a:r>
              <a:rPr lang="en-US" sz="2800" dirty="0" err="1"/>
              <a:t>Zbornik</a:t>
            </a:r>
            <a:r>
              <a:rPr lang="en-US" sz="2800" dirty="0"/>
              <a:t> </a:t>
            </a:r>
            <a:r>
              <a:rPr lang="en-US" sz="2800" dirty="0" err="1"/>
              <a:t>radova</a:t>
            </a:r>
            <a:r>
              <a:rPr lang="en-US" sz="2800" dirty="0"/>
              <a:t>, str. 38–48. </a:t>
            </a:r>
          </a:p>
        </p:txBody>
      </p:sp>
    </p:spTree>
    <p:extLst>
      <p:ext uri="{BB962C8B-B14F-4D97-AF65-F5344CB8AC3E}">
        <p14:creationId xmlns:p14="http://schemas.microsoft.com/office/powerpoint/2010/main" val="1346458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457200"/>
            <a:ext cx="86106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Уколико је дело или документ без године издања иза аутора, одн. наслова наводи се да нема датума: за наше б.д. – без датума, а стране n.d. – </a:t>
            </a:r>
            <a:r>
              <a:rPr lang="ru-RU" sz="2800" i="1" dirty="0"/>
              <a:t>no date</a:t>
            </a:r>
            <a:r>
              <a:rPr lang="ru-RU" sz="2800" i="1" dirty="0"/>
              <a:t>.</a:t>
            </a:r>
            <a:endParaRPr lang="sr-Latn-RS" sz="2800" i="1" dirty="0"/>
          </a:p>
          <a:p>
            <a:endParaRPr lang="sr-Latn-RS" sz="2800" i="1" dirty="0"/>
          </a:p>
          <a:p>
            <a:r>
              <a:rPr lang="ru-RU" sz="2800" dirty="0"/>
              <a:t>Наслови </a:t>
            </a:r>
            <a:r>
              <a:rPr lang="ru-RU" sz="2800" dirty="0"/>
              <a:t>радова, књига, чланака, докумената могу бити под знацима навода и у италику. </a:t>
            </a:r>
            <a:endParaRPr lang="sr-Latn-RS" sz="2800" dirty="0"/>
          </a:p>
          <a:p>
            <a:r>
              <a:rPr lang="ru-RU" sz="2800" dirty="0"/>
              <a:t>Битно </a:t>
            </a:r>
            <a:r>
              <a:rPr lang="ru-RU" sz="2800" dirty="0"/>
              <a:t>је да се одређени начин писања користи у целом тексту. </a:t>
            </a:r>
            <a:endParaRPr lang="en-US" sz="2800" dirty="0"/>
          </a:p>
          <a:p>
            <a:r>
              <a:rPr lang="ru-RU" sz="2800" dirty="0"/>
              <a:t>Уколико се користе електронске поруке послате електронском поштом оне се у тексту могу навести</a:t>
            </a:r>
            <a:r>
              <a:rPr lang="ru-RU" sz="2800" b="1" dirty="0"/>
              <a:t>, </a:t>
            </a:r>
            <a:r>
              <a:rPr lang="ru-RU" sz="2800" dirty="0"/>
              <a:t>али се не могу наводити у литератури/референцама уколико не постоји експлицитна сагласност за приказивање </a:t>
            </a:r>
            <a:r>
              <a:rPr lang="ru-RU" sz="2800" dirty="0"/>
              <a:t>адресе</a:t>
            </a:r>
            <a:r>
              <a:rPr lang="sr-Latn-RS" sz="2800" b="1" dirty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05063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16723" y="304800"/>
            <a:ext cx="8534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ПОСТУПАК ПРИЈАВЕ, ИЗРАДЕ И ОДБРАНЕ ЗАВРШНОГ (МАСТЕР) </a:t>
            </a:r>
            <a:r>
              <a:rPr lang="ru-RU" sz="3200" b="1" dirty="0">
                <a:solidFill>
                  <a:srgbClr val="C00000"/>
                </a:solidFill>
              </a:rPr>
              <a:t>РАДА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514350" indent="-514350">
              <a:buAutoNum type="arabicPeriod"/>
            </a:pPr>
            <a:r>
              <a:rPr lang="ru-RU" sz="3200" dirty="0"/>
              <a:t>Поступак </a:t>
            </a:r>
            <a:r>
              <a:rPr lang="ru-RU" sz="3200" dirty="0"/>
              <a:t>пријаве теме мастер рада </a:t>
            </a:r>
            <a:endParaRPr lang="ru-RU" sz="3200" dirty="0"/>
          </a:p>
          <a:p>
            <a:pPr marL="514350" indent="-514350">
              <a:buAutoNum type="arabicPeriod"/>
            </a:pPr>
            <a:r>
              <a:rPr lang="ru-RU" sz="3200" dirty="0"/>
              <a:t>Структура мастер рада </a:t>
            </a:r>
            <a:endParaRPr lang="ru-RU" sz="3200" dirty="0"/>
          </a:p>
          <a:p>
            <a:pPr marL="514350" indent="-514350">
              <a:buAutoNum type="arabicPeriod"/>
            </a:pPr>
            <a:r>
              <a:rPr lang="ru-RU" sz="3200" dirty="0"/>
              <a:t>Коришћење литературе </a:t>
            </a:r>
            <a:endParaRPr lang="ru-RU" sz="3200" dirty="0"/>
          </a:p>
          <a:p>
            <a:r>
              <a:rPr lang="ru-RU" sz="3200" b="1" dirty="0">
                <a:solidFill>
                  <a:srgbClr val="C00000"/>
                </a:solidFill>
              </a:rPr>
              <a:t>3.1</a:t>
            </a:r>
            <a:r>
              <a:rPr lang="ru-RU" sz="3200" dirty="0"/>
              <a:t>. Харвардски систем </a:t>
            </a:r>
            <a:endParaRPr lang="ru-RU" sz="3200" dirty="0"/>
          </a:p>
          <a:p>
            <a:r>
              <a:rPr lang="ru-RU" sz="3200" b="1" dirty="0">
                <a:solidFill>
                  <a:srgbClr val="C00000"/>
                </a:solidFill>
              </a:rPr>
              <a:t>3.2.</a:t>
            </a:r>
            <a:r>
              <a:rPr lang="ru-RU" sz="3200" dirty="0"/>
              <a:t> Ванкуверски систем </a:t>
            </a:r>
            <a:endParaRPr lang="ru-RU" sz="3200" dirty="0"/>
          </a:p>
          <a:p>
            <a:r>
              <a:rPr lang="ru-RU" sz="3200" b="1" dirty="0">
                <a:solidFill>
                  <a:srgbClr val="C00000"/>
                </a:solidFill>
              </a:rPr>
              <a:t>3.3.</a:t>
            </a:r>
            <a:r>
              <a:rPr lang="ru-RU" sz="3200" dirty="0"/>
              <a:t> Оксфордски систем </a:t>
            </a:r>
            <a:endParaRPr lang="ru-RU" sz="3200" dirty="0"/>
          </a:p>
          <a:p>
            <a:r>
              <a:rPr lang="ru-RU" sz="3200" b="1" dirty="0">
                <a:solidFill>
                  <a:srgbClr val="C00000"/>
                </a:solidFill>
              </a:rPr>
              <a:t>4.</a:t>
            </a:r>
            <a:r>
              <a:rPr lang="ru-RU" sz="3200" dirty="0"/>
              <a:t> </a:t>
            </a:r>
            <a:r>
              <a:rPr lang="ru-RU" sz="3200" dirty="0"/>
              <a:t>Упутства </a:t>
            </a:r>
            <a:r>
              <a:rPr lang="ru-RU" sz="3200" dirty="0"/>
              <a:t>за писање мастер рада </a:t>
            </a:r>
            <a:endParaRPr lang="ru-RU" sz="3200" dirty="0"/>
          </a:p>
          <a:p>
            <a:r>
              <a:rPr lang="ru-RU" sz="3200" b="1" dirty="0">
                <a:solidFill>
                  <a:srgbClr val="C00000"/>
                </a:solidFill>
              </a:rPr>
              <a:t>5. </a:t>
            </a:r>
            <a:r>
              <a:rPr lang="ru-RU" sz="3200" dirty="0"/>
              <a:t>Поступак одбране мастер рада 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4818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304800"/>
            <a:ext cx="8763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Ванкуверски </a:t>
            </a:r>
            <a:r>
              <a:rPr lang="ru-RU" sz="2800" b="1" dirty="0"/>
              <a:t>систем</a:t>
            </a:r>
            <a:endParaRPr lang="sr-Latn-RS" sz="2800" b="1" dirty="0"/>
          </a:p>
          <a:p>
            <a:r>
              <a:rPr lang="ru-RU" sz="2600" dirty="0"/>
              <a:t>Цитиране </a:t>
            </a:r>
            <a:r>
              <a:rPr lang="ru-RU" sz="2600" dirty="0"/>
              <a:t>референце обележавају се у самом тексту рада арапским бројевима у заградама према редоследу појављивања. Код директног цитирања наводе се и странице. </a:t>
            </a:r>
            <a:endParaRPr lang="en-US" sz="2600" dirty="0"/>
          </a:p>
          <a:p>
            <a:r>
              <a:rPr lang="ru-RU" sz="2600" dirty="0"/>
              <a:t>Навођење извора у тексту: </a:t>
            </a:r>
            <a:endParaRPr lang="en-US" sz="2600" dirty="0"/>
          </a:p>
          <a:p>
            <a:r>
              <a:rPr lang="ru-RU" sz="2600" dirty="0"/>
              <a:t>[2] или (2) </a:t>
            </a:r>
            <a:endParaRPr lang="en-US" sz="2600" dirty="0"/>
          </a:p>
          <a:p>
            <a:r>
              <a:rPr lang="ru-RU" sz="2600" dirty="0"/>
              <a:t>У списку литературе, референце се ређају у низу према редоследу (броју) њиховог првог појављивања у тексту: </a:t>
            </a:r>
            <a:endParaRPr lang="en-US" sz="2600" dirty="0"/>
          </a:p>
          <a:p>
            <a:endParaRPr lang="sr-Latn-RS" sz="2600" dirty="0"/>
          </a:p>
          <a:p>
            <a:r>
              <a:rPr lang="ru-RU" sz="2600" dirty="0"/>
              <a:t>[</a:t>
            </a:r>
            <a:r>
              <a:rPr lang="ru-RU" sz="2600" dirty="0"/>
              <a:t>број] Презиме аутора и иницијал имена. Наслов. Едиција (ако није прва). Место издања: Издавач; година издања. </a:t>
            </a:r>
            <a:endParaRPr lang="en-US" sz="2600" dirty="0"/>
          </a:p>
          <a:p>
            <a:r>
              <a:rPr lang="ru-RU" sz="2600" dirty="0"/>
              <a:t>на пример: </a:t>
            </a:r>
            <a:endParaRPr lang="en-US" sz="2600" dirty="0"/>
          </a:p>
          <a:p>
            <a:r>
              <a:rPr lang="ru-RU" sz="2600" dirty="0"/>
              <a:t>[2] Дракулић М. Основи Пословног права. Београд: Факултет организационих наука; 2001. </a:t>
            </a:r>
            <a:r>
              <a:rPr lang="ru-RU" sz="2600" dirty="0"/>
              <a:t>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4452536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304800"/>
            <a:ext cx="85344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Уколико је више од шест аутора, у Литератури се наводи првих шест и додаје “et al.” или “и др”, односно et al. или и </a:t>
            </a:r>
            <a:r>
              <a:rPr lang="ru-RU" sz="2800" dirty="0"/>
              <a:t>др</a:t>
            </a:r>
            <a:r>
              <a:rPr lang="sr-Latn-RS" sz="2800" dirty="0"/>
              <a:t>.</a:t>
            </a:r>
          </a:p>
          <a:p>
            <a:r>
              <a:rPr lang="en-US" sz="2800" dirty="0"/>
              <a:t>[21] </a:t>
            </a:r>
            <a:r>
              <a:rPr lang="en-US" sz="2800" dirty="0" err="1"/>
              <a:t>Fauci</a:t>
            </a:r>
            <a:r>
              <a:rPr lang="en-US" sz="2800" dirty="0"/>
              <a:t> AS, </a:t>
            </a:r>
            <a:r>
              <a:rPr lang="en-US" sz="2800" dirty="0" err="1"/>
              <a:t>Braunwald</a:t>
            </a:r>
            <a:r>
              <a:rPr lang="en-US" sz="2800" dirty="0"/>
              <a:t> E, Kasper DL, Hauser SL, Longo DL, Jameson JL, et al., editors. Harrison’s principles of internal medicine. 17th ed. New York: McGraw Hill; 2008. </a:t>
            </a:r>
            <a:endParaRPr lang="sr-Latn-RS" sz="2800" dirty="0"/>
          </a:p>
          <a:p>
            <a:endParaRPr lang="sr-Latn-RS" sz="2800" dirty="0"/>
          </a:p>
          <a:p>
            <a:r>
              <a:rPr lang="ru-RU" sz="2800" dirty="0"/>
              <a:t>Уколико се као аутор појављује организација или државни орган у Литератури се наводи: </a:t>
            </a:r>
            <a:endParaRPr lang="en-US" sz="2800" dirty="0"/>
          </a:p>
          <a:p>
            <a:r>
              <a:rPr lang="ru-RU" sz="2800" dirty="0"/>
              <a:t>[2] Влада Републике Србије. Акциони план за спровођење стратегије развоја образовања у Србији до 2020. године. Београд: Министарство просвете, науке и технолошког развоја; 2012.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99392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152401"/>
            <a:ext cx="8763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чланка из часописа у Литератури</a:t>
            </a:r>
            <a:r>
              <a:rPr lang="ru-RU" sz="2800" dirty="0"/>
              <a:t>:</a:t>
            </a:r>
            <a:endParaRPr lang="sr-Latn-RS" sz="2800" dirty="0"/>
          </a:p>
          <a:p>
            <a:endParaRPr lang="sr-Latn-RS" sz="2800" dirty="0"/>
          </a:p>
          <a:p>
            <a:r>
              <a:rPr lang="en-US" sz="2800" dirty="0"/>
              <a:t>[12] Klug H. Straining the Law: Conflicting Legal Premises and the Governance of Aquatic Resources. Society &amp; Natural Resources: An International Journal, Volume 15, Issue 8; 2002: 693–707 </a:t>
            </a:r>
            <a:endParaRPr lang="sr-Latn-RS" sz="2800" dirty="0"/>
          </a:p>
          <a:p>
            <a:endParaRPr lang="sr-Latn-RS" sz="2800" dirty="0"/>
          </a:p>
          <a:p>
            <a:r>
              <a:rPr lang="ru-RU" sz="2800" dirty="0"/>
              <a:t>Уколико се користе извори преузети са Интернета мора се тачно означити назив документа или позив на чланак, еКњигу, са свим релевантним </a:t>
            </a:r>
            <a:r>
              <a:rPr lang="ru-RU" sz="2800" dirty="0"/>
              <a:t>подацима</a:t>
            </a:r>
            <a:r>
              <a:rPr lang="sr-Latn-RS" sz="2800" b="1" dirty="0"/>
              <a:t>.</a:t>
            </a:r>
            <a:r>
              <a:rPr lang="ru-RU" sz="2800" dirty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510297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457200"/>
            <a:ext cx="8686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чланка из електронског издања часописа у Литератури</a:t>
            </a:r>
            <a:r>
              <a:rPr lang="ru-RU" sz="2800" dirty="0"/>
              <a:t>:</a:t>
            </a:r>
            <a:endParaRPr lang="sr-Latn-RS" sz="2800" dirty="0"/>
          </a:p>
          <a:p>
            <a:endParaRPr lang="sr-Latn-RS" sz="2800" dirty="0"/>
          </a:p>
          <a:p>
            <a:r>
              <a:rPr lang="en-US" sz="2800" dirty="0"/>
              <a:t>[9] </a:t>
            </a:r>
            <a:r>
              <a:rPr lang="en-US" sz="2800" dirty="0" err="1"/>
              <a:t>Drakulić</a:t>
            </a:r>
            <a:r>
              <a:rPr lang="en-US" sz="2800" dirty="0"/>
              <a:t> M, </a:t>
            </a:r>
            <a:r>
              <a:rPr lang="en-US" sz="2800" dirty="0" err="1"/>
              <a:t>Drakulić</a:t>
            </a:r>
            <a:r>
              <a:rPr lang="en-US" sz="2800" dirty="0"/>
              <a:t> R. </a:t>
            </a:r>
            <a:r>
              <a:rPr lang="en-US" sz="2800" dirty="0" err="1"/>
              <a:t>Evropska</a:t>
            </a:r>
            <a:r>
              <a:rPr lang="en-US" sz="2800" dirty="0"/>
              <a:t> </a:t>
            </a:r>
            <a:r>
              <a:rPr lang="en-US" sz="2800" dirty="0" err="1"/>
              <a:t>perspektiva</a:t>
            </a:r>
            <a:r>
              <a:rPr lang="en-US" sz="2800" dirty="0"/>
              <a:t> </a:t>
            </a:r>
            <a:r>
              <a:rPr lang="en-US" sz="2800" dirty="0" err="1"/>
              <a:t>regulisanja</a:t>
            </a:r>
            <a:r>
              <a:rPr lang="en-US" sz="2800" dirty="0"/>
              <a:t> Internet </a:t>
            </a:r>
            <a:r>
              <a:rPr lang="en-US" sz="2800" dirty="0" err="1"/>
              <a:t>usluga</a:t>
            </a:r>
            <a:r>
              <a:rPr lang="en-US" sz="2800" dirty="0"/>
              <a:t>: </a:t>
            </a:r>
            <a:r>
              <a:rPr lang="en-US" sz="2800" dirty="0" err="1"/>
              <a:t>izazov</a:t>
            </a:r>
            <a:r>
              <a:rPr lang="en-US" sz="2800" dirty="0"/>
              <a:t> </a:t>
            </a:r>
            <a:r>
              <a:rPr lang="en-US" sz="2800" dirty="0" err="1"/>
              <a:t>tradicionalnom</a:t>
            </a:r>
            <a:r>
              <a:rPr lang="en-US" sz="2800" dirty="0"/>
              <a:t> </a:t>
            </a:r>
            <a:r>
              <a:rPr lang="en-US" sz="2800" dirty="0" err="1"/>
              <a:t>evropskom</a:t>
            </a:r>
            <a:r>
              <a:rPr lang="en-US" sz="2800" dirty="0"/>
              <a:t> </a:t>
            </a:r>
            <a:r>
              <a:rPr lang="en-US" sz="2800" dirty="0" err="1"/>
              <a:t>pravu</a:t>
            </a:r>
            <a:r>
              <a:rPr lang="en-US" sz="2800" dirty="0"/>
              <a:t>. </a:t>
            </a:r>
            <a:r>
              <a:rPr lang="en-US" sz="2800" dirty="0" err="1"/>
              <a:t>Telekomunikacije</a:t>
            </a:r>
            <a:r>
              <a:rPr lang="en-US" sz="2800" dirty="0"/>
              <a:t>, 6/2010 [</a:t>
            </a:r>
            <a:r>
              <a:rPr lang="en-US" sz="2800" dirty="0" err="1"/>
              <a:t>pristupljeno</a:t>
            </a:r>
            <a:r>
              <a:rPr lang="en-US" sz="2800" dirty="0"/>
              <a:t> 01.08.2015.]; </a:t>
            </a:r>
            <a:r>
              <a:rPr lang="en-US" sz="2800" dirty="0" err="1"/>
              <a:t>dostupno</a:t>
            </a:r>
            <a:r>
              <a:rPr lang="en-US" sz="2800" dirty="0"/>
              <a:t> </a:t>
            </a:r>
            <a:r>
              <a:rPr lang="en-US" sz="2800" dirty="0" err="1"/>
              <a:t>na</a:t>
            </a:r>
            <a:r>
              <a:rPr lang="en-US" sz="2800" dirty="0"/>
              <a:t>: http://www.telekomunikacije.rs/aktuelni_broj/prof_dr_mirjana_drakulic,_mr_ratimir_drakulic:_evropska_perspektiva_regulisanja_internet_usluga:_izazov_tradicionalnom_evropskom_pravu.299.html </a:t>
            </a:r>
            <a:r>
              <a:rPr lang="ru-RU" sz="2800" dirty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989102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381001"/>
            <a:ext cx="8534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чланка из зборника радова са скупа у Литератури: </a:t>
            </a:r>
            <a:endParaRPr lang="sr-Latn-RS" sz="2800" dirty="0"/>
          </a:p>
          <a:p>
            <a:endParaRPr lang="sr-Latn-RS" sz="2800" dirty="0"/>
          </a:p>
          <a:p>
            <a:r>
              <a:rPr lang="en-US" sz="2800" dirty="0"/>
              <a:t>[19] </a:t>
            </a:r>
            <a:r>
              <a:rPr lang="en-US" sz="2800" dirty="0" err="1"/>
              <a:t>Krivokapic</a:t>
            </a:r>
            <a:r>
              <a:rPr lang="en-US" sz="2800" dirty="0"/>
              <a:t> </a:t>
            </a:r>
            <a:r>
              <a:rPr lang="en-US" sz="2800" dirty="0" err="1"/>
              <a:t>Dj</a:t>
            </a:r>
            <a:r>
              <a:rPr lang="en-US" sz="2800" dirty="0"/>
              <a:t>., </a:t>
            </a:r>
            <a:r>
              <a:rPr lang="en-US" sz="2800" dirty="0" err="1"/>
              <a:t>Drakulic</a:t>
            </a:r>
            <a:r>
              <a:rPr lang="en-US" sz="2800" dirty="0"/>
              <a:t> M., </a:t>
            </a:r>
            <a:r>
              <a:rPr lang="en-US" sz="2800" dirty="0" err="1"/>
              <a:t>Jovanovic</a:t>
            </a:r>
            <a:r>
              <a:rPr lang="en-US" sz="2800" dirty="0"/>
              <a:t> S. Provision of Games of Chance over internet in Republic of Serbia: Current Legal Problems. </a:t>
            </a:r>
            <a:r>
              <a:rPr lang="en-US" sz="2800" dirty="0" err="1"/>
              <a:t>Zlatibor</a:t>
            </a:r>
            <a:r>
              <a:rPr lang="en-US" sz="2800" dirty="0"/>
              <a:t>: </a:t>
            </a:r>
            <a:r>
              <a:rPr lang="en-US" sz="2800" dirty="0" err="1"/>
              <a:t>Zbornik</a:t>
            </a:r>
            <a:r>
              <a:rPr lang="en-US" sz="2800" dirty="0"/>
              <a:t> </a:t>
            </a:r>
            <a:r>
              <a:rPr lang="en-US" sz="2800" dirty="0" err="1"/>
              <a:t>radova</a:t>
            </a:r>
            <a:r>
              <a:rPr lang="en-US" sz="2800" dirty="0"/>
              <a:t> </a:t>
            </a:r>
            <a:r>
              <a:rPr lang="en-US" sz="2800" dirty="0" err="1"/>
              <a:t>SymOrg</a:t>
            </a:r>
            <a:r>
              <a:rPr lang="en-US" sz="2800" dirty="0"/>
              <a:t> 2010; 2010. str. 38–48. </a:t>
            </a:r>
          </a:p>
        </p:txBody>
      </p:sp>
    </p:spTree>
    <p:extLst>
      <p:ext uri="{BB962C8B-B14F-4D97-AF65-F5344CB8AC3E}">
        <p14:creationId xmlns:p14="http://schemas.microsoft.com/office/powerpoint/2010/main" val="21588679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3631" y="457201"/>
            <a:ext cx="8610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другог типа дела (докторска дисертација, дипломски рад, брошура и сл.) у Литератури: </a:t>
            </a:r>
            <a:endParaRPr lang="en-US" sz="2800" dirty="0"/>
          </a:p>
          <a:p>
            <a:endParaRPr lang="sr-Latn-RS" sz="2800" dirty="0"/>
          </a:p>
          <a:p>
            <a:r>
              <a:rPr lang="ru-RU" sz="2800" dirty="0"/>
              <a:t>[</a:t>
            </a:r>
            <a:r>
              <a:rPr lang="ru-RU" sz="2800" dirty="0"/>
              <a:t>39] Драгичевић Н., Поновно коришћење информација у јавном сектору, дипломски рад, Београд, Факултет организационих наука, 2009. </a:t>
            </a:r>
            <a:endParaRPr lang="sr-Latn-RS" sz="2800" dirty="0"/>
          </a:p>
          <a:p>
            <a:endParaRPr lang="sr-Latn-RS" sz="2800" dirty="0"/>
          </a:p>
          <a:p>
            <a:endParaRPr lang="en-US" sz="2800" dirty="0"/>
          </a:p>
          <a:p>
            <a:r>
              <a:rPr lang="ru-RU" sz="2800" dirty="0"/>
              <a:t>Личне комуникације (нпр. разговори, писма) могу се навести само у тексту. За њихово цитирање неопходна је писмена дозвола особе чија се комуникација наводи. Изузетак је електронска </a:t>
            </a:r>
            <a:r>
              <a:rPr lang="ru-RU" sz="2800" dirty="0"/>
              <a:t>пошта</a:t>
            </a:r>
            <a:r>
              <a:rPr lang="sr-Latn-RS" sz="2800" dirty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490551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1" y="381001"/>
            <a:ext cx="8686799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Оксфордски </a:t>
            </a:r>
            <a:r>
              <a:rPr lang="ru-RU" sz="2800" b="1" dirty="0"/>
              <a:t>систем</a:t>
            </a:r>
            <a:endParaRPr lang="sr-Latn-RS" sz="2800" b="1" dirty="0"/>
          </a:p>
          <a:p>
            <a:endParaRPr lang="sr-Latn-RS" sz="2800" b="1" dirty="0"/>
          </a:p>
          <a:p>
            <a:r>
              <a:rPr lang="ru-RU" sz="2400" dirty="0"/>
              <a:t>Оксфордски систем (</a:t>
            </a:r>
            <a:r>
              <a:rPr lang="ru-RU" sz="2400" i="1" dirty="0"/>
              <a:t>О</a:t>
            </a:r>
            <a:r>
              <a:rPr lang="en-US" sz="2400" i="1" dirty="0"/>
              <a:t>x</a:t>
            </a:r>
            <a:r>
              <a:rPr lang="ru-RU" sz="2400" i="1" dirty="0"/>
              <a:t>форд Референцинг С</a:t>
            </a:r>
            <a:r>
              <a:rPr lang="en-US" sz="2400" i="1" dirty="0"/>
              <a:t>y</a:t>
            </a:r>
            <a:r>
              <a:rPr lang="ru-RU" sz="2400" i="1" dirty="0"/>
              <a:t>стем</a:t>
            </a:r>
            <a:r>
              <a:rPr lang="ru-RU" sz="2400" dirty="0"/>
              <a:t>) базира се на </a:t>
            </a:r>
            <a:r>
              <a:rPr lang="ru-RU" sz="2400" dirty="0"/>
              <a:t>фуснотама. </a:t>
            </a:r>
            <a:r>
              <a:rPr lang="ru-RU" sz="2400" dirty="0"/>
              <a:t>Данас се користи софтверско нумерисање фуснота. </a:t>
            </a:r>
            <a:endParaRPr lang="en-US" sz="2400" dirty="0"/>
          </a:p>
          <a:p>
            <a:r>
              <a:rPr lang="ru-RU" sz="2400" dirty="0"/>
              <a:t>Код првог навођења књиге, чланка, документа ставља се пуна информација о аутору/има, делу, едитору (редактору, уреднику), издавачу, месту издања, години издања и страници са које је преузет део или идеја: </a:t>
            </a:r>
            <a:endParaRPr lang="sr-Latn-RS" sz="2400" dirty="0"/>
          </a:p>
          <a:p>
            <a:r>
              <a:rPr lang="ru-RU" sz="2400" dirty="0"/>
              <a:t>Дракулић М., </a:t>
            </a:r>
            <a:r>
              <a:rPr lang="ru-RU" sz="2400" i="1" dirty="0"/>
              <a:t>Основе Компјутерског права</a:t>
            </a:r>
            <a:r>
              <a:rPr lang="ru-RU" sz="2400" dirty="0"/>
              <a:t>, ДОПИС, Београд, 1996., стр. 3-5. </a:t>
            </a:r>
            <a:endParaRPr lang="en-US" sz="2400" dirty="0"/>
          </a:p>
          <a:p>
            <a:r>
              <a:rPr lang="ru-RU" sz="2400" dirty="0"/>
              <a:t>Дракулић </a:t>
            </a:r>
            <a:r>
              <a:rPr lang="ru-RU" sz="2400" dirty="0"/>
              <a:t>Мирјана, </a:t>
            </a:r>
            <a:r>
              <a:rPr lang="ru-RU" sz="2400" i="1" dirty="0"/>
              <a:t>Основе Компјутерског права</a:t>
            </a:r>
            <a:r>
              <a:rPr lang="ru-RU" sz="2400" dirty="0"/>
              <a:t>, ДОПИС, Београд, 1996., стр. 3-5. </a:t>
            </a:r>
            <a:endParaRPr lang="en-US" sz="2400" dirty="0"/>
          </a:p>
          <a:p>
            <a:r>
              <a:rPr lang="ru-RU" sz="2400" dirty="0"/>
              <a:t>М</a:t>
            </a:r>
            <a:r>
              <a:rPr lang="ru-RU" sz="2400" dirty="0"/>
              <a:t>. Дракулић, </a:t>
            </a:r>
            <a:r>
              <a:rPr lang="ru-RU" sz="2400" i="1" dirty="0"/>
              <a:t>Основе Компјутерског права</a:t>
            </a:r>
            <a:r>
              <a:rPr lang="ru-RU" sz="2400" dirty="0"/>
              <a:t>, ДОПИС, Београд, 1996., стр. 3-5. </a:t>
            </a:r>
            <a:endParaRPr lang="en-US" sz="2400" dirty="0"/>
          </a:p>
          <a:p>
            <a:r>
              <a:rPr lang="ru-RU" sz="2400" dirty="0"/>
              <a:t>Мирјана </a:t>
            </a:r>
            <a:r>
              <a:rPr lang="ru-RU" sz="2400" dirty="0"/>
              <a:t>Дракулић, </a:t>
            </a:r>
            <a:r>
              <a:rPr lang="ru-RU" sz="2400" i="1" dirty="0"/>
              <a:t>Основе Компјутерског права</a:t>
            </a:r>
            <a:r>
              <a:rPr lang="ru-RU" sz="2400" dirty="0"/>
              <a:t>, ДОПИС, Београд, 1996., стр. 3-5. </a:t>
            </a:r>
            <a:r>
              <a:rPr lang="ru-RU" sz="2800" dirty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099360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381001"/>
            <a:ext cx="8686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дела може бити у </a:t>
            </a:r>
            <a:r>
              <a:rPr lang="ru-RU" sz="2800" i="1" dirty="0"/>
              <a:t>регулар</a:t>
            </a:r>
            <a:r>
              <a:rPr lang="ru-RU" sz="2800" dirty="0"/>
              <a:t> или </a:t>
            </a:r>
            <a:r>
              <a:rPr lang="ru-RU" sz="2800" i="1" dirty="0"/>
              <a:t>италиц </a:t>
            </a:r>
            <a:r>
              <a:rPr lang="ru-RU" sz="2800" dirty="0"/>
              <a:t>словима или под знацима навода. </a:t>
            </a:r>
            <a:endParaRPr lang="en-US" sz="2800" dirty="0"/>
          </a:p>
          <a:p>
            <a:r>
              <a:rPr lang="ru-RU" sz="2800" dirty="0"/>
              <a:t>Литература која се наводи у фуснотама </a:t>
            </a:r>
            <a:r>
              <a:rPr lang="ru-RU" sz="2800" b="1" dirty="0"/>
              <a:t>мора </a:t>
            </a:r>
            <a:r>
              <a:rPr lang="ru-RU" sz="2800" dirty="0"/>
              <a:t>се наћи и у списку литературе. </a:t>
            </a:r>
            <a:endParaRPr lang="en-US" sz="2800" dirty="0"/>
          </a:p>
          <a:p>
            <a:r>
              <a:rPr lang="ru-RU" sz="2800" dirty="0"/>
              <a:t>У сваком следећем појављивању наводи се презиме и иницијал имена (могу и друге наведене варијанте), </a:t>
            </a:r>
            <a:r>
              <a:rPr lang="ru-RU" sz="2800" dirty="0"/>
              <a:t>“</a:t>
            </a:r>
            <a:r>
              <a:rPr lang="sr-Latn-RS" sz="2800" dirty="0"/>
              <a:t>op</a:t>
            </a:r>
            <a:r>
              <a:rPr lang="ru-RU" sz="2800" dirty="0"/>
              <a:t>. </a:t>
            </a:r>
            <a:r>
              <a:rPr lang="sr-Latn-RS" sz="2800" dirty="0"/>
              <a:t>cit</a:t>
            </a:r>
            <a:r>
              <a:rPr lang="ru-RU" sz="2800" dirty="0"/>
              <a:t>.,” </a:t>
            </a:r>
            <a:r>
              <a:rPr lang="ru-RU" sz="2800" dirty="0"/>
              <a:t>или </a:t>
            </a:r>
            <a:r>
              <a:rPr lang="sr-Latn-RS" sz="2800" dirty="0"/>
              <a:t>op</a:t>
            </a:r>
            <a:r>
              <a:rPr lang="ru-RU" sz="2800" dirty="0"/>
              <a:t>. </a:t>
            </a:r>
            <a:r>
              <a:rPr lang="sr-Latn-RS" sz="2800" dirty="0"/>
              <a:t>cit</a:t>
            </a:r>
            <a:r>
              <a:rPr lang="ru-RU" sz="2800" dirty="0"/>
              <a:t>. </a:t>
            </a:r>
            <a:r>
              <a:rPr lang="ru-RU" sz="2800" dirty="0"/>
              <a:t>и број странице/а: </a:t>
            </a:r>
            <a:endParaRPr lang="sr-Latn-RS" sz="2800" dirty="0"/>
          </a:p>
          <a:p>
            <a:r>
              <a:rPr lang="en-US" sz="2800" dirty="0"/>
              <a:t>opus </a:t>
            </a:r>
            <a:r>
              <a:rPr lang="en-US" sz="2800" dirty="0" err="1"/>
              <a:t>citatum</a:t>
            </a:r>
            <a:r>
              <a:rPr lang="en-US" sz="2800" dirty="0"/>
              <a:t> </a:t>
            </a:r>
            <a:r>
              <a:rPr lang="sr-Latn-RS" sz="2800" dirty="0"/>
              <a:t>–</a:t>
            </a:r>
            <a:r>
              <a:rPr lang="sr-Cyrl-RS" sz="2800" dirty="0"/>
              <a:t> наведено дело</a:t>
            </a:r>
            <a:endParaRPr lang="sr-Latn-RS" sz="2800" dirty="0"/>
          </a:p>
          <a:p>
            <a:endParaRPr lang="sr-Latn-RS" sz="2800" dirty="0"/>
          </a:p>
          <a:p>
            <a:r>
              <a:rPr lang="en-US" sz="2800" dirty="0" err="1"/>
              <a:t>Drakulić</a:t>
            </a:r>
            <a:r>
              <a:rPr lang="en-US" sz="2800" dirty="0"/>
              <a:t> M., op. cit., str. 9. </a:t>
            </a:r>
          </a:p>
        </p:txBody>
      </p:sp>
    </p:spTree>
    <p:extLst>
      <p:ext uri="{BB962C8B-B14F-4D97-AF65-F5344CB8AC3E}">
        <p14:creationId xmlns:p14="http://schemas.microsoft.com/office/powerpoint/2010/main" val="72463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533400"/>
            <a:ext cx="85344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Уколико је у питању исти аутор, исто дело и иста страница као у предходној фусноти може се </a:t>
            </a:r>
            <a:r>
              <a:rPr lang="ru-RU" sz="2800" dirty="0"/>
              <a:t>ставити: </a:t>
            </a:r>
            <a:endParaRPr lang="en-US" sz="2800" dirty="0"/>
          </a:p>
          <a:p>
            <a:r>
              <a:rPr lang="ru-RU" sz="2800" i="1" dirty="0"/>
              <a:t>Ibid.57 </a:t>
            </a:r>
            <a:endParaRPr lang="en-US" sz="2800" dirty="0"/>
          </a:p>
          <a:p>
            <a:r>
              <a:rPr lang="ru-RU" sz="2800" dirty="0"/>
              <a:t>Уколико се цитира исто дело као у претходној фусноти али са различите стране иза скраћенице </a:t>
            </a:r>
            <a:r>
              <a:rPr lang="ru-RU" sz="2800" i="1" dirty="0"/>
              <a:t>Ibid.,</a:t>
            </a:r>
            <a:r>
              <a:rPr lang="ru-RU" sz="2800" dirty="0"/>
              <a:t> наводи се број стране и ставља тачка: </a:t>
            </a:r>
            <a:endParaRPr lang="en-US" sz="2800" dirty="0"/>
          </a:p>
          <a:p>
            <a:r>
              <a:rPr lang="ru-RU" sz="2800" i="1" dirty="0"/>
              <a:t>Ibid.</a:t>
            </a:r>
            <a:r>
              <a:rPr lang="ru-RU" sz="2800" dirty="0"/>
              <a:t>, 9. </a:t>
            </a:r>
            <a:endParaRPr lang="en-US" sz="2800" dirty="0"/>
          </a:p>
          <a:p>
            <a:r>
              <a:rPr lang="ru-RU" sz="2800" dirty="0"/>
              <a:t>Када је више аутора у фусноти се наводе сви редоследом како су наведени на делу које се цитира. Уколико их има више од 3 може се навести први аутор и назнака и др. или et al</a:t>
            </a:r>
            <a:r>
              <a:rPr lang="ru-RU" sz="2800" dirty="0"/>
              <a:t>.</a:t>
            </a:r>
            <a:endParaRPr lang="sr-Latn-RS" sz="2800" dirty="0"/>
          </a:p>
          <a:p>
            <a:r>
              <a:rPr lang="ru-RU" sz="2800" dirty="0"/>
              <a:t>Дракулић </a:t>
            </a:r>
            <a:r>
              <a:rPr lang="ru-RU" sz="2800" dirty="0"/>
              <a:t>М. и др., Еколошко право, </a:t>
            </a:r>
            <a:r>
              <a:rPr lang="en-US" sz="2800" dirty="0"/>
              <a:t>W</a:t>
            </a:r>
            <a:r>
              <a:rPr lang="ru-RU" sz="2800" dirty="0"/>
              <a:t>US Аустриа, Пољопривредни факултет, Факултет организационих наука, Београд, 2010., стр. 54.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198207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81000"/>
            <a:ext cx="8534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Рад објављен у зборнику радова са скупа или као поглавље књиге наводи се са свим подацима, као и подаци о зборнику, скупу, едиторима, страницама</a:t>
            </a:r>
            <a:r>
              <a:rPr lang="ru-RU" sz="2800" dirty="0"/>
              <a:t>.</a:t>
            </a:r>
            <a:endParaRPr lang="sr-Latn-RS" sz="2800" dirty="0"/>
          </a:p>
          <a:p>
            <a:endParaRPr lang="sr-Latn-RS" sz="2800" dirty="0"/>
          </a:p>
          <a:p>
            <a:r>
              <a:rPr lang="nl" sz="2800" dirty="0"/>
              <a:t>Cicvarić, S., Drakulić, M., Devjak, S., Filipović, V., Žarkić Joksimović, N., Damnjanović, V., Drakulić, R., Nikodĳević, A., Public Administration Relations with Media: The Case of Serbia, in Vintar, M. and Pevcin, P. (eds.), Contemporary </a:t>
            </a:r>
            <a:r>
              <a:rPr lang="en-US" sz="2800" dirty="0"/>
              <a:t>Issues in Public Policy and Administrative Organization in South East Europe, Ljubljana: Faculty of Administration, 2009, pp. 313-334. </a:t>
            </a:r>
            <a:r>
              <a:rPr lang="ru-RU" sz="2800" dirty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71368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381001"/>
            <a:ext cx="85344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BA" sz="3200" b="1" dirty="0"/>
              <a:t>3. Коришћење литературе</a:t>
            </a:r>
          </a:p>
          <a:p>
            <a:r>
              <a:rPr lang="ru-RU" sz="3200" dirty="0"/>
              <a:t>Постоје </a:t>
            </a:r>
            <a:r>
              <a:rPr lang="ru-RU" sz="3200" dirty="0"/>
              <a:t>разни системи и стилови навођења/референцирања нпр. харвардски; ванкуверски; оксфордски систем; </a:t>
            </a:r>
            <a:r>
              <a:rPr lang="ru-RU" sz="3200" i="1" dirty="0"/>
              <a:t>АПА</a:t>
            </a:r>
            <a:r>
              <a:rPr lang="ru-RU" sz="3200" dirty="0"/>
              <a:t> и други прихваћени стилови од разних наука са модалитетима. </a:t>
            </a:r>
            <a:r>
              <a:rPr lang="ru-RU" sz="3200" b="1" dirty="0">
                <a:solidFill>
                  <a:schemeClr val="accent1"/>
                </a:solidFill>
              </a:rPr>
              <a:t>Најчешће се користе </a:t>
            </a:r>
            <a:r>
              <a:rPr lang="ru-RU" sz="3200" b="1" dirty="0">
                <a:solidFill>
                  <a:schemeClr val="accent1"/>
                </a:solidFill>
              </a:rPr>
              <a:t>харвардски, </a:t>
            </a:r>
            <a:r>
              <a:rPr lang="ru-RU" sz="3200" b="1" dirty="0">
                <a:solidFill>
                  <a:schemeClr val="accent1"/>
                </a:solidFill>
              </a:rPr>
              <a:t>ванкуверски или оксфордски систем и АПА стил. </a:t>
            </a:r>
            <a:endParaRPr lang="en-US" sz="3200" b="1" dirty="0">
              <a:solidFill>
                <a:schemeClr val="accent1"/>
              </a:solidFill>
            </a:endParaRPr>
          </a:p>
          <a:p>
            <a:r>
              <a:rPr lang="ru-RU" sz="3200" dirty="0"/>
              <a:t>О избору система и стила, као и о финесама цитирања треба се унапред договорити са ментором. Битно је бити доследан и у целом тексту користити исти начин цитирања/парафразирања/референцирања.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683362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305068"/>
            <a:ext cx="8610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чланка у фусноти: презиме аутора, иницијал/пуно име, назив дела (са или без наводница, </a:t>
            </a:r>
            <a:r>
              <a:rPr lang="sr-Latn-RS" sz="2800" i="1" dirty="0"/>
              <a:t>italic</a:t>
            </a:r>
            <a:r>
              <a:rPr lang="ru-RU" sz="2800" i="1" dirty="0"/>
              <a:t> </a:t>
            </a:r>
            <a:r>
              <a:rPr lang="ru-RU" sz="2800" dirty="0"/>
              <a:t>или </a:t>
            </a:r>
            <a:r>
              <a:rPr lang="sr-Latn-RS" sz="2800" i="1" dirty="0"/>
              <a:t>regular</a:t>
            </a:r>
            <a:r>
              <a:rPr lang="ru-RU" sz="2800" dirty="0"/>
              <a:t> </a:t>
            </a:r>
            <a:r>
              <a:rPr lang="ru-RU" sz="2800" dirty="0"/>
              <a:t>слова), часопис, број, односно волумен и број, година издања, број прве и последње странице, (скраћеница стр. или </a:t>
            </a:r>
            <a:r>
              <a:rPr lang="sr-Latn-RS" sz="2800" dirty="0"/>
              <a:t>p</a:t>
            </a:r>
            <a:r>
              <a:rPr lang="ru-RU" sz="2800" dirty="0"/>
              <a:t>. </a:t>
            </a:r>
            <a:r>
              <a:rPr lang="ru-RU" sz="2800" dirty="0"/>
              <a:t>и </a:t>
            </a:r>
            <a:r>
              <a:rPr lang="sr-Latn-RS" sz="2800" dirty="0"/>
              <a:t>pp</a:t>
            </a:r>
            <a:r>
              <a:rPr lang="ru-RU" sz="2800" dirty="0"/>
              <a:t>.</a:t>
            </a:r>
            <a:r>
              <a:rPr lang="sr-Latn-RS" sz="2800" dirty="0"/>
              <a:t>)</a:t>
            </a:r>
            <a:r>
              <a:rPr lang="ru-RU" sz="2800" dirty="0"/>
              <a:t>. </a:t>
            </a:r>
            <a:endParaRPr lang="sr-Latn-RS" sz="2800" dirty="0"/>
          </a:p>
          <a:p>
            <a:endParaRPr lang="sr-Latn-RS" sz="2800" dirty="0"/>
          </a:p>
          <a:p>
            <a:r>
              <a:rPr lang="en-US" sz="2800" dirty="0" err="1"/>
              <a:t>Petrovic</a:t>
            </a:r>
            <a:r>
              <a:rPr lang="en-US" sz="2800" dirty="0"/>
              <a:t> N., </a:t>
            </a:r>
            <a:r>
              <a:rPr lang="en-US" sz="2800" dirty="0" err="1"/>
              <a:t>Drakulic</a:t>
            </a:r>
            <a:r>
              <a:rPr lang="en-US" sz="2800" dirty="0"/>
              <a:t> M., </a:t>
            </a:r>
            <a:r>
              <a:rPr lang="en-US" sz="2800" dirty="0" err="1"/>
              <a:t>Vujin</a:t>
            </a:r>
            <a:r>
              <a:rPr lang="en-US" sz="2800" dirty="0"/>
              <a:t> V., </a:t>
            </a:r>
            <a:r>
              <a:rPr lang="en-US" sz="2800" dirty="0" err="1"/>
              <a:t>Drakulic</a:t>
            </a:r>
            <a:r>
              <a:rPr lang="en-US" sz="2800" dirty="0"/>
              <a:t> R., </a:t>
            </a:r>
            <a:r>
              <a:rPr lang="en-US" sz="2800" dirty="0" err="1"/>
              <a:t>Jeremic</a:t>
            </a:r>
            <a:r>
              <a:rPr lang="en-US" sz="2800" dirty="0"/>
              <a:t> V., </a:t>
            </a:r>
            <a:r>
              <a:rPr lang="en-US" sz="2800" i="1" dirty="0"/>
              <a:t>Climate changes and green information technologies</a:t>
            </a:r>
            <a:r>
              <a:rPr lang="en-US" sz="2800" dirty="0"/>
              <a:t>, Management, no 59/2011, pp. 35–45. </a:t>
            </a:r>
          </a:p>
        </p:txBody>
      </p:sp>
    </p:spTree>
    <p:extLst>
      <p:ext uri="{BB962C8B-B14F-4D97-AF65-F5344CB8AC3E}">
        <p14:creationId xmlns:p14="http://schemas.microsoft.com/office/powerpoint/2010/main" val="5917987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381000"/>
            <a:ext cx="838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Кад је у питању рад преузет са Интернета, поред свих уобичајених података, наводи се и веб адреса са које је “скинут”, као и датум приступа. </a:t>
            </a:r>
            <a:endParaRPr lang="en-US" sz="2800" dirty="0"/>
          </a:p>
          <a:p>
            <a:r>
              <a:rPr lang="ru-RU" sz="2800" dirty="0"/>
              <a:t>Лична комуникација/кореспонденција се може навести у фусноти (презиме пошиљаоца/примаоца, иницијал имена и датум слања/примања и назнака врсте </a:t>
            </a:r>
            <a:r>
              <a:rPr lang="ru-RU" sz="2800" dirty="0"/>
              <a:t>комуникације</a:t>
            </a:r>
            <a:endParaRPr lang="sr-Latn-RS" sz="2800" dirty="0"/>
          </a:p>
          <a:p>
            <a:endParaRPr lang="sr-Latn-RS" sz="2800" dirty="0"/>
          </a:p>
          <a:p>
            <a:r>
              <a:rPr lang="en-US" sz="2800" dirty="0" err="1"/>
              <a:t>Drakulić</a:t>
            </a:r>
            <a:r>
              <a:rPr lang="en-US" sz="2800" dirty="0"/>
              <a:t> M., email, 22.07.2015. </a:t>
            </a:r>
          </a:p>
        </p:txBody>
      </p:sp>
    </p:spTree>
    <p:extLst>
      <p:ext uri="{BB962C8B-B14F-4D97-AF65-F5344CB8AC3E}">
        <p14:creationId xmlns:p14="http://schemas.microsoft.com/office/powerpoint/2010/main" val="37920768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66625"/>
            <a:ext cx="84582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У Литератури се наводе сви подаци осим страница по абецедном/азбучном редоследу аутора, документа. </a:t>
            </a:r>
            <a:endParaRPr lang="en-US" sz="2800" dirty="0"/>
          </a:p>
          <a:p>
            <a:endParaRPr lang="sr-Latn-RS" sz="2800" dirty="0"/>
          </a:p>
          <a:p>
            <a:r>
              <a:rPr lang="ru-RU" sz="2800" b="1" dirty="0">
                <a:solidFill>
                  <a:srgbClr val="C00000"/>
                </a:solidFill>
              </a:rPr>
              <a:t>Endnote</a:t>
            </a:r>
            <a:r>
              <a:rPr lang="ru-RU" sz="2800" dirty="0"/>
              <a:t> </a:t>
            </a:r>
            <a:r>
              <a:rPr lang="ru-RU" sz="2800" dirty="0"/>
              <a:t>функционишу исто као фусноте једино што су на крају текста, а не на страници на којој се врши позивање</a:t>
            </a:r>
            <a:r>
              <a:rPr lang="ru-RU" sz="2800" dirty="0"/>
              <a:t>.</a:t>
            </a:r>
            <a:r>
              <a:rPr lang="ru-RU" sz="2800" i="1" dirty="0"/>
              <a:t> </a:t>
            </a:r>
            <a:r>
              <a:rPr lang="ru-RU" sz="2800" dirty="0"/>
              <a:t>Референцирање се најчешће врши коришћењем софтвера.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757757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28601"/>
            <a:ext cx="86106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Основна техничка упутства за писање мастер рада </a:t>
            </a:r>
            <a:endParaRPr lang="en-US" sz="3200" dirty="0"/>
          </a:p>
          <a:p>
            <a:r>
              <a:rPr lang="ru-RU" sz="3200" dirty="0"/>
              <a:t>Мастер рад мора бити технички коректно уобличен. Текст мора бити уредан и једнообразан. Није дозвољено да се појављују различити фонтови (сем када се жели нешто истаћи), размаци, маргине, нумерације, поравнања, обележавања. Неуредност указује на недовољну посвећеност студента/аутора, аљкавост и немарност. </a:t>
            </a:r>
            <a:endParaRPr lang="sr-Latn-RS" sz="3200" dirty="0"/>
          </a:p>
          <a:p>
            <a:r>
              <a:rPr lang="ru-RU" sz="3200" dirty="0"/>
              <a:t>Ментор </a:t>
            </a:r>
            <a:r>
              <a:rPr lang="ru-RU" sz="3200" dirty="0"/>
              <a:t>и чланови комисије морају инсистирати, поред квалитета садржаја и на квалитету изгледа текста.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064706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4323" y="274291"/>
            <a:ext cx="861060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Врста и величина слова. </a:t>
            </a:r>
            <a:r>
              <a:rPr lang="ru-RU" sz="3200" dirty="0"/>
              <a:t>Текст је по правилу у ћирилици, а може бити и у латиници. Фонт</a:t>
            </a:r>
            <a:r>
              <a:rPr lang="en-US" sz="3200" dirty="0"/>
              <a:t>: Times New Roman, Tahoma, Calibri </a:t>
            </a:r>
            <a:r>
              <a:rPr lang="en-US" sz="3200" dirty="0" err="1"/>
              <a:t>ili</a:t>
            </a:r>
            <a:r>
              <a:rPr lang="en-US" sz="3200" dirty="0"/>
              <a:t> Arial. </a:t>
            </a:r>
            <a:r>
              <a:rPr lang="ru-RU" sz="3200" dirty="0"/>
              <a:t>Величина слова</a:t>
            </a:r>
            <a:r>
              <a:rPr lang="en-US" sz="3200" dirty="0"/>
              <a:t> </a:t>
            </a:r>
            <a:r>
              <a:rPr lang="en-US" sz="3200" dirty="0"/>
              <a:t>12</a:t>
            </a:r>
            <a:r>
              <a:rPr lang="sr-Latn-RS" sz="3200" dirty="0"/>
              <a:t> pt</a:t>
            </a:r>
            <a:r>
              <a:rPr lang="en-US" sz="3200" dirty="0"/>
              <a:t>. </a:t>
            </a:r>
            <a:endParaRPr lang="sr-Latn-RS" sz="3200" dirty="0"/>
          </a:p>
          <a:p>
            <a:endParaRPr lang="sr-Latn-RS" sz="2800" b="1" dirty="0"/>
          </a:p>
          <a:p>
            <a:r>
              <a:rPr lang="ru-RU" sz="2800" b="1" dirty="0"/>
              <a:t>НАСЛОВ </a:t>
            </a:r>
            <a:r>
              <a:rPr lang="ru-RU" sz="2800" b="1" dirty="0"/>
              <a:t>ПРВОГ НИВОА </a:t>
            </a:r>
            <a:r>
              <a:rPr lang="ru-RU" sz="2800" dirty="0"/>
              <a:t>- 16pt, велика слова, </a:t>
            </a:r>
            <a:r>
              <a:rPr lang="ru-RU" sz="2800" b="1" dirty="0"/>
              <a:t>bold</a:t>
            </a:r>
            <a:r>
              <a:rPr lang="ru-RU" sz="2800" dirty="0"/>
              <a:t>. </a:t>
            </a:r>
            <a:endParaRPr lang="en-US" sz="2800" dirty="0"/>
          </a:p>
          <a:p>
            <a:r>
              <a:rPr lang="ru-RU" sz="2800" b="1" dirty="0"/>
              <a:t>Наслов другог нивоа</a:t>
            </a:r>
            <a:r>
              <a:rPr lang="ru-RU" sz="2800" dirty="0"/>
              <a:t> - 14pt, нормална слова, </a:t>
            </a:r>
            <a:r>
              <a:rPr lang="ru-RU" sz="2800" b="1" dirty="0"/>
              <a:t>bold</a:t>
            </a:r>
            <a:r>
              <a:rPr lang="ru-RU" sz="2800" dirty="0"/>
              <a:t>. </a:t>
            </a:r>
            <a:endParaRPr lang="en-US" sz="2800" dirty="0"/>
          </a:p>
          <a:p>
            <a:r>
              <a:rPr lang="ru-RU" sz="2800" b="1" dirty="0"/>
              <a:t>Наслов трећег нивоа</a:t>
            </a:r>
            <a:r>
              <a:rPr lang="ru-RU" sz="2800" dirty="0"/>
              <a:t> - 12pt, нормална слова, </a:t>
            </a:r>
            <a:r>
              <a:rPr lang="ru-RU" sz="2800" b="1" dirty="0"/>
              <a:t>bold</a:t>
            </a:r>
            <a:r>
              <a:rPr lang="ru-RU" sz="2800" dirty="0"/>
              <a:t>. </a:t>
            </a:r>
            <a:endParaRPr lang="en-US" sz="2800" dirty="0"/>
          </a:p>
          <a:p>
            <a:r>
              <a:rPr lang="ru-RU" sz="2800" i="1" dirty="0"/>
              <a:t>Наслови осталих нивоа</a:t>
            </a:r>
            <a:r>
              <a:rPr lang="ru-RU" sz="2800" dirty="0"/>
              <a:t> - 12pt, нормална слова, </a:t>
            </a:r>
            <a:r>
              <a:rPr lang="ru-RU" sz="2800" i="1" dirty="0"/>
              <a:t>italic</a:t>
            </a:r>
            <a:r>
              <a:rPr lang="ru-RU" sz="2800" dirty="0"/>
              <a:t>. Идентификатор (број) фуснота је bold, текст фуснота је 10pt, нормална слова, </a:t>
            </a:r>
            <a:r>
              <a:rPr lang="ru-RU" sz="2800" i="1" dirty="0"/>
              <a:t>single</a:t>
            </a:r>
            <a:r>
              <a:rPr lang="ru-RU" sz="2800" dirty="0"/>
              <a:t>. </a:t>
            </a:r>
            <a:endParaRPr lang="en-US" sz="2800" dirty="0"/>
          </a:p>
          <a:p>
            <a:r>
              <a:rPr lang="ru-RU" sz="2800" b="1" dirty="0"/>
              <a:t>Наслов литературе и прилога - 16pt, велика слова, bold </a:t>
            </a:r>
            <a:endParaRPr lang="en-US" sz="2800" dirty="0"/>
          </a:p>
          <a:p>
            <a:r>
              <a:rPr lang="ru-RU" sz="2800" dirty="0"/>
              <a:t>Поравнање: </a:t>
            </a:r>
            <a:r>
              <a:rPr lang="ru-RU" sz="2800" i="1" dirty="0"/>
              <a:t>justif</a:t>
            </a:r>
            <a:r>
              <a:rPr lang="en-US" sz="2800" i="1" dirty="0"/>
              <a:t>y</a:t>
            </a:r>
            <a:r>
              <a:rPr lang="ru-RU" sz="2800" dirty="0"/>
              <a:t>.</a:t>
            </a:r>
            <a:r>
              <a:rPr lang="ru-RU" sz="3200" dirty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895030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28600"/>
            <a:ext cx="8610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Стил и форма </a:t>
            </a:r>
            <a:r>
              <a:rPr lang="ru-RU" sz="3200" b="1" dirty="0"/>
              <a:t>писања</a:t>
            </a:r>
            <a:r>
              <a:rPr lang="ru-RU" sz="3200" dirty="0"/>
              <a:t> </a:t>
            </a:r>
            <a:endParaRPr lang="sr-Latn-RS" sz="3200" dirty="0"/>
          </a:p>
          <a:p>
            <a:endParaRPr lang="sr-Latn-RS" sz="3200" dirty="0"/>
          </a:p>
          <a:p>
            <a:r>
              <a:rPr lang="ru-RU" sz="3200" dirty="0"/>
              <a:t>Рад </a:t>
            </a:r>
            <a:r>
              <a:rPr lang="ru-RU" sz="3200" dirty="0"/>
              <a:t>се пише српским књижевним језиком. Текст треба да буде правописно и граматички исправан, јасан и без словних грешака. </a:t>
            </a:r>
            <a:endParaRPr lang="sr-Latn-RS" sz="3200" dirty="0"/>
          </a:p>
          <a:p>
            <a:r>
              <a:rPr lang="ru-RU" sz="3200" dirty="0"/>
              <a:t>Формат </a:t>
            </a:r>
            <a:r>
              <a:rPr lang="ru-RU" sz="3200" dirty="0"/>
              <a:t>је А4 и текст се штампа на белом папиру само са једне стране листа. По правилу има од 60 до 80 страна (без насловне стране; сажетка на српском и енглеском; биографије; изјаве о оригиналности; садржаја; пописа слика, графика, табела; прилога).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574721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81200" y="474345"/>
            <a:ext cx="83058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Да би рад био </a:t>
            </a:r>
            <a:r>
              <a:rPr lang="ru-RU" sz="2800" b="1" dirty="0"/>
              <a:t>прегледан и лако читљив</a:t>
            </a:r>
            <a:r>
              <a:rPr lang="ru-RU" sz="2800" dirty="0"/>
              <a:t> неопходно је поштовати следеће захтеве: </a:t>
            </a:r>
            <a:endParaRPr lang="en-US" sz="2800" dirty="0"/>
          </a:p>
          <a:p>
            <a:r>
              <a:rPr lang="ru-RU" sz="2800" dirty="0"/>
              <a:t>а. маргине су 2 cm, сем леве која је </a:t>
            </a:r>
            <a:r>
              <a:rPr lang="ru-RU" sz="2800" dirty="0"/>
              <a:t>2,5</a:t>
            </a:r>
            <a:r>
              <a:rPr lang="sr-Latn-RS" sz="2800" dirty="0"/>
              <a:t> cm</a:t>
            </a:r>
            <a:r>
              <a:rPr lang="ru-RU" sz="2800" dirty="0"/>
              <a:t>; </a:t>
            </a:r>
            <a:endParaRPr lang="en-US" sz="2800" dirty="0"/>
          </a:p>
          <a:p>
            <a:r>
              <a:rPr lang="ru-RU" sz="2800" dirty="0"/>
              <a:t>б. проред је 1,5 </a:t>
            </a:r>
            <a:r>
              <a:rPr lang="ru-RU" sz="2800" i="1" dirty="0"/>
              <a:t>lines</a:t>
            </a:r>
            <a:r>
              <a:rPr lang="ru-RU" sz="2800" dirty="0"/>
              <a:t> за текст, а </a:t>
            </a:r>
            <a:r>
              <a:rPr lang="ru-RU" sz="2800" i="1" dirty="0"/>
              <a:t>single</a:t>
            </a:r>
            <a:r>
              <a:rPr lang="ru-RU" sz="2800" dirty="0"/>
              <a:t> проред за наслове и поднаслове (који су у више редова), наслове табела, слика, графика, фусноте, цитате и референце; </a:t>
            </a:r>
            <a:endParaRPr lang="en-US" sz="2800" dirty="0"/>
          </a:p>
          <a:p>
            <a:r>
              <a:rPr lang="sr-Cyrl-RS" sz="2800" dirty="0"/>
              <a:t>в</a:t>
            </a:r>
            <a:r>
              <a:rPr lang="ru-RU" sz="2800" dirty="0"/>
              <a:t>. </a:t>
            </a:r>
            <a:r>
              <a:rPr lang="ru-RU" sz="2800" dirty="0"/>
              <a:t>код набрајања размак је 6pt after, а последњи до следећег пасуса 12pt after; </a:t>
            </a:r>
            <a:endParaRPr lang="en-US" sz="2800" dirty="0"/>
          </a:p>
          <a:p>
            <a:r>
              <a:rPr lang="ru-RU" sz="2800" dirty="0"/>
              <a:t>г. </a:t>
            </a:r>
            <a:r>
              <a:rPr lang="ru-RU" sz="2800" dirty="0"/>
              <a:t>бројке и текст у графиконима, табелама и легендама могу да буду мањи фонт, али под условом да су јасно читљиви. </a:t>
            </a:r>
            <a:endParaRPr lang="en-US" sz="2800" dirty="0"/>
          </a:p>
          <a:p>
            <a:r>
              <a:rPr lang="ru-RU" sz="2800" dirty="0"/>
              <a:t>Ориентатион је </a:t>
            </a:r>
            <a:r>
              <a:rPr lang="ru-RU" sz="2800" i="1" dirty="0"/>
              <a:t>Portrait</a:t>
            </a:r>
            <a:r>
              <a:rPr lang="ru-RU" sz="2800" dirty="0"/>
              <a:t>, изузетно табеле или слике или графици могу бити </a:t>
            </a:r>
            <a:r>
              <a:rPr lang="ru-RU" sz="2800" i="1" dirty="0"/>
              <a:t>Landscape</a:t>
            </a:r>
            <a:r>
              <a:rPr lang="ru-RU" sz="2800" dirty="0"/>
              <a:t>. </a:t>
            </a:r>
            <a:r>
              <a:rPr lang="en-US" sz="28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920909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17431" y="228601"/>
            <a:ext cx="86868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Поглавља. </a:t>
            </a:r>
            <a:r>
              <a:rPr lang="ru-RU" sz="2800" dirty="0"/>
              <a:t>Свако поглавље почиње на новој страни. Текст сваке стране треба да буде логично рашчлањен на пасусе. Размак између пасуса је </a:t>
            </a:r>
            <a:r>
              <a:rPr lang="ru-RU" sz="2800" i="1" dirty="0"/>
              <a:t>after</a:t>
            </a:r>
            <a:r>
              <a:rPr lang="ru-RU" sz="2800" dirty="0"/>
              <a:t> 12pt, а код наслова је </a:t>
            </a:r>
            <a:r>
              <a:rPr lang="ru-RU" sz="2800" i="1" dirty="0"/>
              <a:t>before</a:t>
            </a:r>
            <a:r>
              <a:rPr lang="ru-RU" sz="2800" dirty="0"/>
              <a:t> и </a:t>
            </a:r>
            <a:r>
              <a:rPr lang="ru-RU" sz="2800" i="1" dirty="0"/>
              <a:t>after</a:t>
            </a:r>
            <a:r>
              <a:rPr lang="ru-RU" sz="2800" dirty="0"/>
              <a:t> 12pt. Почетак пасуса се не увлачи. </a:t>
            </a:r>
          </a:p>
          <a:p>
            <a:r>
              <a:rPr lang="ru-RU" sz="2800" b="1" dirty="0"/>
              <a:t>Водити рачуна о стилу дефинисања</a:t>
            </a:r>
            <a:r>
              <a:rPr lang="ru-RU" sz="2800" dirty="0"/>
              <a:t>: </a:t>
            </a:r>
            <a:endParaRPr lang="en-US" sz="2800" dirty="0"/>
          </a:p>
          <a:p>
            <a:r>
              <a:rPr lang="ru-RU" sz="2800" dirty="0"/>
              <a:t>а. Што мање користити стране речи и изразе. </a:t>
            </a:r>
            <a:endParaRPr lang="en-US" sz="2800" dirty="0"/>
          </a:p>
          <a:p>
            <a:r>
              <a:rPr lang="ru-RU" sz="2800" dirty="0"/>
              <a:t>б. За неке општеприхваћене стране речи и изразе не давати наше описне </a:t>
            </a:r>
            <a:r>
              <a:rPr lang="ru-RU" sz="2800" dirty="0"/>
              <a:t>појмове: </a:t>
            </a:r>
            <a:r>
              <a:rPr lang="ru-RU" sz="2800" dirty="0"/>
              <a:t>туђице - случајне, једнократне, повремене писати у изворном облику (у загради се може дати правилан изговор), а посуђенице - стране речи пишу се према домаћем изговору (нпр. сајбер, а не ц</a:t>
            </a:r>
            <a:r>
              <a:rPr lang="en-US" sz="2800" dirty="0"/>
              <a:t>y</a:t>
            </a:r>
            <a:r>
              <a:rPr lang="ru-RU" sz="2800" dirty="0"/>
              <a:t>бер) и мењају се по падежима, скраћенице – у загради се обавезно наводи оригинални израз који је скраћен.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926898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335846"/>
            <a:ext cx="8458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</a:t>
            </a:r>
            <a:r>
              <a:rPr lang="ru-RU" sz="2800" dirty="0"/>
              <a:t>. </a:t>
            </a:r>
            <a:r>
              <a:rPr lang="ru-RU" sz="2800" dirty="0"/>
              <a:t>Скраћенице не стављати у наслове. </a:t>
            </a:r>
            <a:endParaRPr lang="en-US" sz="2800" dirty="0"/>
          </a:p>
          <a:p>
            <a:r>
              <a:rPr lang="ru-RU" sz="2800" dirty="0"/>
              <a:t>г. </a:t>
            </a:r>
            <a:r>
              <a:rPr lang="ru-RU" sz="2800" dirty="0"/>
              <a:t>Што више користити кратке, обичне речи. </a:t>
            </a:r>
            <a:endParaRPr lang="en-US" sz="2800" dirty="0"/>
          </a:p>
          <a:p>
            <a:r>
              <a:rPr lang="ru-RU" sz="2800" dirty="0"/>
              <a:t>д. </a:t>
            </a:r>
            <a:r>
              <a:rPr lang="ru-RU" sz="2800" dirty="0"/>
              <a:t>Избегавати употребу сликовитих лирских описа. </a:t>
            </a:r>
            <a:endParaRPr lang="en-US" sz="2800" dirty="0"/>
          </a:p>
          <a:p>
            <a:r>
              <a:rPr lang="ru-RU" sz="2800" dirty="0"/>
              <a:t>ђ. </a:t>
            </a:r>
            <a:r>
              <a:rPr lang="ru-RU" sz="2800" dirty="0"/>
              <a:t>Реченице треба да буду једноставне и кратке. </a:t>
            </a:r>
            <a:endParaRPr lang="en-US" sz="2800" dirty="0"/>
          </a:p>
          <a:p>
            <a:r>
              <a:rPr lang="ru-RU" sz="2800" dirty="0"/>
              <a:t>е. </a:t>
            </a:r>
            <a:r>
              <a:rPr lang="ru-RU" sz="2800" dirty="0"/>
              <a:t>Водити рачуна о граматици, словним и језичким грешкама. </a:t>
            </a:r>
            <a:endParaRPr lang="en-US" sz="2800" dirty="0"/>
          </a:p>
          <a:p>
            <a:r>
              <a:rPr lang="ru-RU" sz="2800" dirty="0"/>
              <a:t>ж. </a:t>
            </a:r>
            <a:r>
              <a:rPr lang="ru-RU" sz="2800" dirty="0"/>
              <a:t>Употреба актива је основа за краћи, директнији, тачнији и коректнији начин изражавања. </a:t>
            </a:r>
            <a:endParaRPr lang="en-US" sz="2800" dirty="0"/>
          </a:p>
          <a:p>
            <a:r>
              <a:rPr lang="ru-RU" sz="2800" dirty="0"/>
              <a:t>з. </a:t>
            </a:r>
            <a:r>
              <a:rPr lang="ru-RU" sz="2800" dirty="0"/>
              <a:t>Обавезно при писању целог рада користити треће лице једнине неодређено (нпр. обрађено је, истражено је, а не обрадила/о сам, истражио/ла сам), сем у Уводу и делу који се односи на разлоге избора теме.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670146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304801"/>
            <a:ext cx="8610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и. Цео рад писати у садашњем времену. </a:t>
            </a:r>
            <a:endParaRPr lang="en-US" sz="2800" dirty="0"/>
          </a:p>
          <a:p>
            <a:r>
              <a:rPr lang="ru-RU" sz="2800" dirty="0"/>
              <a:t>ј</a:t>
            </a:r>
            <a:r>
              <a:rPr lang="ru-RU" sz="2800" dirty="0"/>
              <a:t>. Прошло време се употребљава у деловима - Методе истраживања, Резултати и Закључци</a:t>
            </a:r>
            <a:endParaRPr lang="ru-RU" sz="2800" b="1" dirty="0"/>
          </a:p>
          <a:p>
            <a:endParaRPr lang="ru-RU" sz="2800" b="1" dirty="0"/>
          </a:p>
          <a:p>
            <a:r>
              <a:rPr lang="ru-RU" sz="2800" dirty="0"/>
              <a:t>Избегавати текстове у </a:t>
            </a:r>
            <a:r>
              <a:rPr lang="ru-RU" sz="2800" i="1" dirty="0"/>
              <a:t>heade</a:t>
            </a:r>
            <a:r>
              <a:rPr lang="en-US" sz="2800" i="1" dirty="0"/>
              <a:t>r</a:t>
            </a:r>
            <a:r>
              <a:rPr lang="ru-RU" sz="2800" dirty="0"/>
              <a:t>-у, поготово назнаке да је у питању мастер рад или име студента. 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74765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81200" y="381000"/>
            <a:ext cx="838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Списак литературе, дат у одељку Литература, налази се на крају </a:t>
            </a:r>
            <a:r>
              <a:rPr lang="ru-RU" sz="3200" dirty="0"/>
              <a:t>рада. </a:t>
            </a:r>
          </a:p>
          <a:p>
            <a:r>
              <a:rPr lang="ru-RU" sz="3200" dirty="0"/>
              <a:t>Код </a:t>
            </a:r>
            <a:r>
              <a:rPr lang="ru-RU" sz="3200" b="1" dirty="0">
                <a:solidFill>
                  <a:srgbClr val="C00000"/>
                </a:solidFill>
              </a:rPr>
              <a:t>ванкуверског стила </a:t>
            </a:r>
            <a:r>
              <a:rPr lang="ru-RU" sz="3200" dirty="0"/>
              <a:t>редослед референци је одређен редоследом њиховог појављивања у тексту рада и бележи се арапским бројевима, док је код </a:t>
            </a:r>
            <a:r>
              <a:rPr lang="ru-RU" sz="3200" b="1" dirty="0">
                <a:solidFill>
                  <a:srgbClr val="C00000"/>
                </a:solidFill>
              </a:rPr>
              <a:t>харвардског и оксфордског система</a:t>
            </a:r>
            <a:r>
              <a:rPr lang="ru-RU" sz="3200" dirty="0"/>
              <a:t> дат абецедним/азбучним редом (у зависност од писма на којем је написан рад) презимена аутора или наслова документа и нумерише се арапским бројевима.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8299125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29154" y="457201"/>
            <a:ext cx="8686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Нумерација</a:t>
            </a:r>
            <a:r>
              <a:rPr lang="ru-RU" sz="2800" dirty="0"/>
              <a:t>. Стране рада треба да буду нумерисане арапским бројевима. Нумерација страна је на дну (</a:t>
            </a:r>
            <a:r>
              <a:rPr lang="ru-RU" sz="2800" i="1" dirty="0"/>
              <a:t>footer)</a:t>
            </a:r>
            <a:r>
              <a:rPr lang="ru-RU" sz="2800" dirty="0"/>
              <a:t>, центар, почевши од Увода (страна 1, али се број не појављује – </a:t>
            </a:r>
            <a:r>
              <a:rPr lang="ru-RU" sz="2800" i="1" dirty="0"/>
              <a:t>Different first page</a:t>
            </a:r>
            <a:r>
              <a:rPr lang="ru-RU" sz="2800" dirty="0"/>
              <a:t>). </a:t>
            </a:r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До </a:t>
            </a:r>
            <a:r>
              <a:rPr lang="ru-RU" sz="2800" dirty="0"/>
              <a:t>Увода нумерација може бити словима (велика или мала слова), чешће римским бројевима (великим или малим). </a:t>
            </a:r>
            <a:endParaRPr lang="en-US" sz="2800" dirty="0"/>
          </a:p>
          <a:p>
            <a:r>
              <a:rPr lang="ru-RU" sz="2800" dirty="0"/>
              <a:t>Нумеришу се поглавља и подпоглавља. У мастер раду могуће је користити нумерички, алфабетски или комбиновани систем нумерације. </a:t>
            </a:r>
            <a:r>
              <a:rPr lang="ru-RU" sz="2800" b="1" dirty="0"/>
              <a:t>Изабрани систем нумерације поштује се од почетка до краја рада</a:t>
            </a:r>
            <a:r>
              <a:rPr lang="ru-RU" sz="2800" dirty="0"/>
              <a:t>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081934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381000"/>
            <a:ext cx="8458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Слике, графици и табеле.</a:t>
            </a:r>
            <a:r>
              <a:rPr lang="ru-RU" sz="2800" dirty="0"/>
              <a:t> Нумеришу се арапским бројевима редоследом од почетка рада (нпр. </a:t>
            </a:r>
            <a:r>
              <a:rPr lang="ru-RU" sz="2800" i="1" dirty="0"/>
              <a:t>Табела 1: Структура запослених по годинама старости</a:t>
            </a:r>
            <a:r>
              <a:rPr lang="ru-RU" sz="2800" dirty="0"/>
              <a:t>); </a:t>
            </a:r>
            <a:r>
              <a:rPr lang="ru-RU" sz="2800" i="1" dirty="0"/>
              <a:t>График 5: Заступљеност жена у одлучивању</a:t>
            </a:r>
            <a:r>
              <a:rPr lang="ru-RU" sz="2800" dirty="0"/>
              <a:t>) и пишу италиком. </a:t>
            </a:r>
            <a:endParaRPr lang="en-US" sz="2800" dirty="0"/>
          </a:p>
          <a:p>
            <a:r>
              <a:rPr lang="ru-RU" sz="2800" b="1" dirty="0"/>
              <a:t>Наслови табела стављају се изнад, а графика и слика испод. </a:t>
            </a:r>
            <a:endParaRPr lang="ru-RU" sz="2800" b="1" dirty="0"/>
          </a:p>
          <a:p>
            <a:endParaRPr lang="ru-RU" sz="2800" b="1" dirty="0"/>
          </a:p>
          <a:p>
            <a:r>
              <a:rPr lang="ru-RU" sz="2800" dirty="0"/>
              <a:t>Уколико </a:t>
            </a:r>
            <a:r>
              <a:rPr lang="ru-RU" sz="2800" dirty="0"/>
              <a:t>се слике, графици, табеле преузимају, неопходно је навести извор, по истом систему цитирања који се примењује у целом тексту.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066444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228601"/>
            <a:ext cx="8458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/>
              <a:t>Пример 1. </a:t>
            </a:r>
            <a:endParaRPr lang="en-US" sz="2200" dirty="0"/>
          </a:p>
          <a:p>
            <a:r>
              <a:rPr lang="en-US" sz="2200" b="1" dirty="0"/>
              <a:t>I</a:t>
            </a:r>
            <a:r>
              <a:rPr lang="ru-RU" sz="2200" b="1" dirty="0"/>
              <a:t> УВОД </a:t>
            </a:r>
            <a:endParaRPr lang="en-US" sz="2200" dirty="0"/>
          </a:p>
          <a:p>
            <a:r>
              <a:rPr lang="ru-RU" sz="2200" b="1" dirty="0"/>
              <a:t>1. Циљ рада </a:t>
            </a:r>
            <a:endParaRPr lang="en-US" sz="2200" dirty="0"/>
          </a:p>
          <a:p>
            <a:r>
              <a:rPr lang="ru-RU" sz="2200" b="1" dirty="0"/>
              <a:t>2. Предмет рада </a:t>
            </a:r>
            <a:endParaRPr lang="en-US" sz="2200" dirty="0"/>
          </a:p>
          <a:p>
            <a:r>
              <a:rPr lang="ru-RU" sz="2200" b="1" dirty="0"/>
              <a:t>3. Хипотезе истраживања </a:t>
            </a:r>
            <a:endParaRPr lang="en-US" sz="2200" dirty="0"/>
          </a:p>
          <a:p>
            <a:r>
              <a:rPr lang="ru-RU" sz="2200" b="1" dirty="0"/>
              <a:t>4. Методе истраживања </a:t>
            </a:r>
            <a:endParaRPr lang="en-US" sz="2200" dirty="0"/>
          </a:p>
          <a:p>
            <a:r>
              <a:rPr lang="ru-RU" sz="2200" b="1" dirty="0"/>
              <a:t>5. Садржај рада </a:t>
            </a:r>
            <a:endParaRPr lang="en-US" sz="2200" dirty="0"/>
          </a:p>
          <a:p>
            <a:r>
              <a:rPr lang="ru-RU" sz="2200" dirty="0"/>
              <a:t> </a:t>
            </a:r>
            <a:endParaRPr lang="en-US" sz="2200" dirty="0"/>
          </a:p>
          <a:p>
            <a:r>
              <a:rPr lang="en-US" sz="2200" b="1" dirty="0"/>
              <a:t>II</a:t>
            </a:r>
            <a:r>
              <a:rPr lang="ru-RU" sz="2200" b="1" dirty="0"/>
              <a:t> ПОЈАМ И КАРАКТЕРИСТИКЕ САЈБЕР ПРОСТОРА И ИНФОРМАЦИОНЕ ИНФРАСТРУКТУРЕ </a:t>
            </a:r>
            <a:endParaRPr lang="en-US" sz="2200" dirty="0"/>
          </a:p>
          <a:p>
            <a:r>
              <a:rPr lang="ru-RU" sz="2200" b="1" dirty="0"/>
              <a:t>1. Појам и карактеристике сајбер простора </a:t>
            </a:r>
            <a:endParaRPr lang="en-US" sz="2200" dirty="0"/>
          </a:p>
          <a:p>
            <a:r>
              <a:rPr lang="ru-RU" sz="2200" b="1" dirty="0"/>
              <a:t>2. Правна природа сајбер простора </a:t>
            </a:r>
            <a:endParaRPr lang="en-US" sz="2200" dirty="0"/>
          </a:p>
          <a:p>
            <a:r>
              <a:rPr lang="ru-RU" sz="2200" b="1" dirty="0"/>
              <a:t>3. Недостаци сајбер простора </a:t>
            </a:r>
            <a:endParaRPr lang="en-US" sz="2200" dirty="0"/>
          </a:p>
          <a:p>
            <a:r>
              <a:rPr lang="ru-RU" sz="2200" dirty="0"/>
              <a:t> </a:t>
            </a:r>
            <a:endParaRPr lang="en-US" sz="2200" dirty="0"/>
          </a:p>
          <a:p>
            <a:r>
              <a:rPr lang="ru-RU" sz="2200" b="1" dirty="0"/>
              <a:t>3.1. Недостаци архитектуре сајбер простора </a:t>
            </a:r>
            <a:endParaRPr lang="en-US" sz="2200" dirty="0"/>
          </a:p>
          <a:p>
            <a:r>
              <a:rPr lang="ru-RU" sz="2200" b="1" dirty="0"/>
              <a:t>3.2. Проблеми енкрипције садржаја и комуникације у сајбер простору </a:t>
            </a:r>
            <a:endParaRPr lang="en-US" sz="2200" dirty="0"/>
          </a:p>
          <a:p>
            <a:r>
              <a:rPr lang="ru-RU" sz="2200" b="1" dirty="0"/>
              <a:t>3.3. Недостаци дизајна хардвера и софтвера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6063397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474346"/>
            <a:ext cx="82296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/>
              <a:t>Пример 2. </a:t>
            </a:r>
            <a:endParaRPr lang="en-US" sz="2200" dirty="0"/>
          </a:p>
          <a:p>
            <a:r>
              <a:rPr lang="ru-RU" sz="2200" b="1" dirty="0"/>
              <a:t>1. УВОД </a:t>
            </a:r>
            <a:endParaRPr lang="en-US" sz="2200" dirty="0"/>
          </a:p>
          <a:p>
            <a:r>
              <a:rPr lang="ru-RU" sz="2200" b="1" dirty="0"/>
              <a:t>1.1. Циљ рада </a:t>
            </a:r>
            <a:endParaRPr lang="en-US" sz="2200" dirty="0"/>
          </a:p>
          <a:p>
            <a:r>
              <a:rPr lang="ru-RU" sz="2200" b="1" dirty="0"/>
              <a:t>1.2. Предмет рада </a:t>
            </a:r>
            <a:endParaRPr lang="en-US" sz="2200" dirty="0"/>
          </a:p>
          <a:p>
            <a:r>
              <a:rPr lang="ru-RU" sz="2200" b="1" dirty="0"/>
              <a:t>1.3. Хипотезе истраживања </a:t>
            </a:r>
            <a:endParaRPr lang="en-US" sz="2200" dirty="0"/>
          </a:p>
          <a:p>
            <a:r>
              <a:rPr lang="ru-RU" sz="2200" b="1" dirty="0"/>
              <a:t>1.4. Методе истраживања </a:t>
            </a:r>
            <a:endParaRPr lang="en-US" sz="2200" dirty="0"/>
          </a:p>
          <a:p>
            <a:r>
              <a:rPr lang="ru-RU" sz="2200" b="1" dirty="0"/>
              <a:t>1.5. Садржај рада </a:t>
            </a:r>
            <a:endParaRPr lang="en-US" sz="2200" dirty="0"/>
          </a:p>
          <a:p>
            <a:r>
              <a:rPr lang="ru-RU" sz="2200" dirty="0"/>
              <a:t> </a:t>
            </a:r>
            <a:endParaRPr lang="en-US" sz="2200" dirty="0"/>
          </a:p>
          <a:p>
            <a:r>
              <a:rPr lang="ru-RU" sz="2200" b="1" dirty="0"/>
              <a:t>2. ПОЈАМ И КАРАКТЕРИСТИКЕ САЈБЕР ПРОСТОРА И ИНФОРМАЦИОНЕ ИНФРАСТРУКТУРЕ </a:t>
            </a:r>
            <a:endParaRPr lang="en-US" sz="2200" dirty="0"/>
          </a:p>
          <a:p>
            <a:r>
              <a:rPr lang="ru-RU" sz="2200" b="1" dirty="0"/>
              <a:t>2.1. Појам и карактеристике сајбер простора </a:t>
            </a:r>
            <a:endParaRPr lang="en-US" sz="2200" dirty="0"/>
          </a:p>
          <a:p>
            <a:r>
              <a:rPr lang="ru-RU" sz="2200" b="1" dirty="0"/>
              <a:t>2.2. Правна природа сајбер простора </a:t>
            </a:r>
            <a:endParaRPr lang="en-US" sz="2200" dirty="0"/>
          </a:p>
          <a:p>
            <a:r>
              <a:rPr lang="ru-RU" sz="2200" b="1" dirty="0"/>
              <a:t>2.3. Недостаци сајбер простора </a:t>
            </a:r>
            <a:endParaRPr lang="en-US" sz="2200" dirty="0"/>
          </a:p>
          <a:p>
            <a:r>
              <a:rPr lang="ru-RU" sz="2200" b="1" dirty="0"/>
              <a:t>2.3.1. Недостаци архитектуре сајбер простора </a:t>
            </a:r>
            <a:endParaRPr lang="en-US" sz="2200" dirty="0"/>
          </a:p>
          <a:p>
            <a:r>
              <a:rPr lang="ru-RU" sz="2200" b="1" dirty="0"/>
              <a:t>2.3.2. Проблеми енкрипције садржаја и комуникације у сајбер простору </a:t>
            </a:r>
            <a:endParaRPr lang="en-US" sz="2200" dirty="0"/>
          </a:p>
          <a:p>
            <a:r>
              <a:rPr lang="ru-RU" sz="2200" b="1" dirty="0"/>
              <a:t>2.3.3. Недостаци дизајна хардвера и софтвера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2646660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304801"/>
            <a:ext cx="838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/>
              <a:t>Пример 3. </a:t>
            </a:r>
            <a:endParaRPr lang="en-US" sz="2200" dirty="0"/>
          </a:p>
          <a:p>
            <a:r>
              <a:rPr lang="ru-RU" sz="2200" b="1" dirty="0"/>
              <a:t>А. УВОД </a:t>
            </a:r>
            <a:endParaRPr lang="en-US" sz="2200" dirty="0"/>
          </a:p>
          <a:p>
            <a:r>
              <a:rPr lang="ru-RU" sz="2200" b="1" dirty="0"/>
              <a:t>а. Циљ рада </a:t>
            </a:r>
            <a:endParaRPr lang="en-US" sz="2200" dirty="0"/>
          </a:p>
          <a:p>
            <a:r>
              <a:rPr lang="ru-RU" sz="2200" b="1" dirty="0"/>
              <a:t>б. Предмет рада </a:t>
            </a:r>
            <a:endParaRPr lang="en-US" sz="2200" dirty="0"/>
          </a:p>
          <a:p>
            <a:r>
              <a:rPr lang="ru-RU" sz="2200" b="1" dirty="0"/>
              <a:t>ц. Хипотезе истраживања  </a:t>
            </a:r>
            <a:endParaRPr lang="en-US" sz="2200" dirty="0"/>
          </a:p>
          <a:p>
            <a:r>
              <a:rPr lang="ru-RU" sz="2200" b="1" dirty="0"/>
              <a:t>д. Методе истраживања </a:t>
            </a:r>
            <a:endParaRPr lang="en-US" sz="2200" dirty="0"/>
          </a:p>
          <a:p>
            <a:r>
              <a:rPr lang="ru-RU" sz="2200" b="1" dirty="0"/>
              <a:t>е. Садржај рада </a:t>
            </a:r>
            <a:endParaRPr lang="en-US" sz="2200" dirty="0"/>
          </a:p>
          <a:p>
            <a:r>
              <a:rPr lang="ru-RU" sz="2200" dirty="0"/>
              <a:t> </a:t>
            </a:r>
            <a:endParaRPr lang="en-US" sz="2200" dirty="0"/>
          </a:p>
          <a:p>
            <a:r>
              <a:rPr lang="ru-RU" sz="2200" b="1" dirty="0"/>
              <a:t>Б. ПОЈАМ И КАРАКТЕРИСТИКЕ САЈБЕР ПРОСТОРА И ИНФОРМАЦИОНЕ ИНФРАСТРУКТУРЕ </a:t>
            </a:r>
            <a:endParaRPr lang="en-US" sz="2200" dirty="0"/>
          </a:p>
          <a:p>
            <a:r>
              <a:rPr lang="ru-RU" sz="2200" b="1" dirty="0"/>
              <a:t>а. Појам и карактеристике сајбер простора </a:t>
            </a:r>
            <a:endParaRPr lang="en-US" sz="2200" dirty="0"/>
          </a:p>
          <a:p>
            <a:r>
              <a:rPr lang="ru-RU" sz="2200" dirty="0"/>
              <a:t> </a:t>
            </a:r>
            <a:endParaRPr lang="en-US" sz="2200" dirty="0"/>
          </a:p>
          <a:p>
            <a:r>
              <a:rPr lang="ru-RU" sz="2200" b="1" dirty="0"/>
              <a:t>б. Правна природа сајбер простора </a:t>
            </a:r>
            <a:endParaRPr lang="en-US" sz="2200" dirty="0"/>
          </a:p>
          <a:p>
            <a:r>
              <a:rPr lang="ru-RU" sz="2200" b="1" dirty="0"/>
              <a:t>ц. Недостаци сајбер простора </a:t>
            </a:r>
            <a:endParaRPr lang="en-US" sz="2200" dirty="0"/>
          </a:p>
          <a:p>
            <a:r>
              <a:rPr lang="ru-RU" sz="2200" b="1" dirty="0"/>
              <a:t>ц.а. Недостаци архитектуре сајбер простора </a:t>
            </a:r>
            <a:endParaRPr lang="en-US" sz="2200" dirty="0"/>
          </a:p>
          <a:p>
            <a:r>
              <a:rPr lang="ru-RU" sz="2200" b="1" dirty="0"/>
              <a:t>ц.б. Проблеми енкрипције садржаја и комуникације у сајбер простору </a:t>
            </a:r>
            <a:endParaRPr lang="en-US" sz="2200" dirty="0"/>
          </a:p>
          <a:p>
            <a:r>
              <a:rPr lang="ru-RU" sz="2200" b="1" dirty="0"/>
              <a:t>ц.ц. Недостаци дизајна хардвера и софтвера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522544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33600" y="228601"/>
            <a:ext cx="80772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/>
              <a:t>Пример 4. </a:t>
            </a:r>
            <a:endParaRPr lang="en-US" sz="2200" dirty="0"/>
          </a:p>
          <a:p>
            <a:r>
              <a:rPr lang="en-US" sz="2200" b="1" dirty="0"/>
              <a:t>I</a:t>
            </a:r>
            <a:r>
              <a:rPr lang="ru-RU" sz="2200" b="1" dirty="0"/>
              <a:t> УВОД </a:t>
            </a:r>
            <a:endParaRPr lang="en-US" sz="2200" dirty="0"/>
          </a:p>
          <a:p>
            <a:r>
              <a:rPr lang="ru-RU" sz="2200" b="1" dirty="0"/>
              <a:t>1. Циљ рада </a:t>
            </a:r>
            <a:endParaRPr lang="en-US" sz="2200" dirty="0"/>
          </a:p>
          <a:p>
            <a:r>
              <a:rPr lang="ru-RU" sz="2200" b="1" dirty="0"/>
              <a:t>2. Предмет рада </a:t>
            </a:r>
            <a:endParaRPr lang="en-US" sz="2200" dirty="0"/>
          </a:p>
          <a:p>
            <a:r>
              <a:rPr lang="ru-RU" sz="2200" b="1" dirty="0"/>
              <a:t>3. Хипотезе истраживања  </a:t>
            </a:r>
            <a:endParaRPr lang="en-US" sz="2200" dirty="0"/>
          </a:p>
          <a:p>
            <a:r>
              <a:rPr lang="ru-RU" sz="2200" b="1" dirty="0"/>
              <a:t>4. Методе истраживања </a:t>
            </a:r>
            <a:endParaRPr lang="en-US" sz="2200" dirty="0"/>
          </a:p>
          <a:p>
            <a:r>
              <a:rPr lang="ru-RU" sz="2200" b="1" dirty="0"/>
              <a:t>5. Саржај рада </a:t>
            </a:r>
            <a:endParaRPr lang="en-US" sz="2200" dirty="0"/>
          </a:p>
          <a:p>
            <a:r>
              <a:rPr lang="ru-RU" sz="2200" dirty="0"/>
              <a:t> </a:t>
            </a:r>
            <a:endParaRPr lang="en-US" sz="2200" dirty="0"/>
          </a:p>
          <a:p>
            <a:r>
              <a:rPr lang="en-US" sz="2200" b="1" dirty="0"/>
              <a:t>II</a:t>
            </a:r>
            <a:r>
              <a:rPr lang="ru-RU" sz="2200" b="1" dirty="0"/>
              <a:t> ПОЈАМ И КАРАКТЕРИСТИКЕ САЈБЕР ПРОСТОРА И ИНФОРМАЦИОНЕ ИНФРАСТРУКТУРЕ </a:t>
            </a:r>
            <a:endParaRPr lang="en-US" sz="2200" dirty="0"/>
          </a:p>
          <a:p>
            <a:r>
              <a:rPr lang="ru-RU" sz="2200" b="1" dirty="0"/>
              <a:t>1. Појам и карактеристике сајбер простора </a:t>
            </a:r>
            <a:endParaRPr lang="en-US" sz="2200" dirty="0"/>
          </a:p>
          <a:p>
            <a:r>
              <a:rPr lang="ru-RU" sz="2200" b="1" dirty="0"/>
              <a:t>2. Правна природа сајбер простора </a:t>
            </a:r>
            <a:endParaRPr lang="en-US" sz="2200" dirty="0"/>
          </a:p>
          <a:p>
            <a:r>
              <a:rPr lang="ru-RU" sz="2200" b="1" dirty="0"/>
              <a:t>3. Недостаци сајбер простора </a:t>
            </a:r>
            <a:endParaRPr lang="en-US" sz="2200" dirty="0"/>
          </a:p>
          <a:p>
            <a:r>
              <a:rPr lang="ru-RU" sz="2200" b="1" dirty="0"/>
              <a:t>а. Недостаци архитектуре сајбер простора </a:t>
            </a:r>
            <a:endParaRPr lang="en-US" sz="2200" dirty="0"/>
          </a:p>
          <a:p>
            <a:r>
              <a:rPr lang="ru-RU" sz="2200" b="1" dirty="0"/>
              <a:t>б. Проблеми енкрипције садржаја и комуникације у сајбер простору </a:t>
            </a:r>
            <a:endParaRPr lang="en-US" sz="2200" dirty="0"/>
          </a:p>
          <a:p>
            <a:r>
              <a:rPr lang="ru-RU" sz="2200" b="1" dirty="0"/>
              <a:t>ц. Недостаци дизајна хардвера и софтвера </a:t>
            </a:r>
            <a:endParaRPr lang="en-US" sz="2200" dirty="0"/>
          </a:p>
          <a:p>
            <a:r>
              <a:rPr lang="ru-RU" sz="2200" dirty="0"/>
              <a:t> 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812180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533400"/>
            <a:ext cx="8458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Поступак одбране мастер рада </a:t>
            </a:r>
            <a:endParaRPr lang="en-US" sz="2800" dirty="0"/>
          </a:p>
          <a:p>
            <a:r>
              <a:rPr lang="ru-RU" sz="2800" dirty="0"/>
              <a:t>По завршетку писања мастер рада, студент предаје по један примерак одштампаног рада или шаље електронску верзију ментору и члановима Комисије за одбрану рада. Оригиналност рада се проверава апликацијом за утврђивање плагијатства. </a:t>
            </a:r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По </a:t>
            </a:r>
            <a:r>
              <a:rPr lang="ru-RU" sz="2800" dirty="0"/>
              <a:t>добијању сагласности ментора и чланова комисије, рад се коричи у потребан број примерака и предаје надлежној служби. Пише се </a:t>
            </a:r>
            <a:r>
              <a:rPr lang="ru-RU" sz="2800" i="1" dirty="0"/>
              <a:t>Извештај о завршеном мастер раду</a:t>
            </a:r>
            <a:r>
              <a:rPr lang="ru-RU" sz="2800" dirty="0"/>
              <a:t>. Потребно је приложити и примерак рада у дигиталном облику, искључиво на компакт диску (ЦД) у ПДФ формату.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693641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33600" y="304800"/>
            <a:ext cx="807720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/>
              <a:t>Најкасније 30 дана од дана предаје, организује се усмена одбрана рада. Датум одбране мастер рада објављује се на Интернет страници студија. </a:t>
            </a:r>
            <a:endParaRPr lang="en-US" sz="2600" dirty="0"/>
          </a:p>
          <a:p>
            <a:r>
              <a:rPr lang="ru-RU" sz="2600" dirty="0"/>
              <a:t>Пре одбране студент, у договору са ментором, припрема презентацију. </a:t>
            </a:r>
            <a:endParaRPr lang="en-US" sz="2600" dirty="0"/>
          </a:p>
          <a:p>
            <a:r>
              <a:rPr lang="ru-RU" sz="2600" dirty="0"/>
              <a:t>Одбрана мастер рада је усмена и јавна. Одбрана се одвија по стандардном протоколу: </a:t>
            </a:r>
            <a:endParaRPr lang="en-US" sz="2600" dirty="0"/>
          </a:p>
          <a:p>
            <a:r>
              <a:rPr lang="ru-RU" sz="2600" b="1" dirty="0"/>
              <a:t>1. </a:t>
            </a:r>
            <a:r>
              <a:rPr lang="ru-RU" sz="2600" dirty="0"/>
              <a:t>Председник комисије отвара поступак одбране информишући присутне о одлуци надлежног већа о прихватању теме и члановима Комисије за одбрану. </a:t>
            </a:r>
            <a:endParaRPr lang="en-US" sz="2600" dirty="0"/>
          </a:p>
          <a:p>
            <a:r>
              <a:rPr lang="ru-RU" sz="2600" b="1" dirty="0"/>
              <a:t>2. </a:t>
            </a:r>
            <a:r>
              <a:rPr lang="ru-RU" sz="2600" dirty="0"/>
              <a:t>Председник комисије позива студента да изложи рад у трајању највише до 30 минута. </a:t>
            </a:r>
            <a:endParaRPr lang="en-US" sz="2600" dirty="0"/>
          </a:p>
          <a:p>
            <a:r>
              <a:rPr lang="ru-RU" sz="2600" b="1" dirty="0"/>
              <a:t>3. </a:t>
            </a:r>
            <a:r>
              <a:rPr lang="ru-RU" sz="2600" dirty="0"/>
              <a:t>Након студентовог излагања, Председник позива чланове Комисије да дају мишљење о раду и поставе питања. 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081744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7415" y="457201"/>
            <a:ext cx="838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4. </a:t>
            </a:r>
            <a:r>
              <a:rPr lang="ru-RU" sz="2800" dirty="0"/>
              <a:t>Студент одговара на постављена питања, након чега се чланови Комисије или студент повлаче, а Комисија доноси одлуку. </a:t>
            </a:r>
            <a:endParaRPr lang="en-US" sz="2800" dirty="0"/>
          </a:p>
          <a:p>
            <a:r>
              <a:rPr lang="ru-RU" sz="2800" b="1" dirty="0"/>
              <a:t>5. </a:t>
            </a:r>
            <a:r>
              <a:rPr lang="ru-RU" sz="2800" dirty="0"/>
              <a:t>Чланови Комисије за одбрану једногласно или већином гласова доносе одлуку о успешности одбране мастер рада и потписују Записник о одбрани. </a:t>
            </a:r>
            <a:endParaRPr lang="en-US" sz="2800" dirty="0"/>
          </a:p>
          <a:p>
            <a:r>
              <a:rPr lang="ru-RU" sz="2800" b="1" dirty="0"/>
              <a:t>6. </a:t>
            </a:r>
            <a:r>
              <a:rPr lang="ru-RU" sz="2800" dirty="0"/>
              <a:t>Председник јавно саопштава одлуку Комисије за одбрану и закључује поступак одбране мастер рада. Потписани Записник Председник предаје надлежној служби. </a:t>
            </a:r>
            <a:endParaRPr lang="en-US" sz="2800" dirty="0"/>
          </a:p>
          <a:p>
            <a:r>
              <a:rPr lang="ru-RU" sz="2800" dirty="0"/>
              <a:t> 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415511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74022"/>
            <a:ext cx="8610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Пре одбране студент припрема презентацију уз помоћ презентационог софтвера водећи рачуна о: шта жели и шта мора да каже; ко су слушаоци/чланови комисије и времену. На крају презентације не ставља се “хвала на пажњи” или “а сада питања?”. </a:t>
            </a:r>
            <a:endParaRPr lang="ru-RU" sz="3200" dirty="0"/>
          </a:p>
          <a:p>
            <a:r>
              <a:rPr lang="ru-RU" sz="3200" dirty="0"/>
              <a:t>Презентација не би требало да је: преопширна; са густим текстом који се чита; претрпана табелама, нејасним сликама и графицима; са превише боја; са превише слајдова; са неусклађеним текстом.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12772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304800"/>
            <a:ext cx="8534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Цитати морају бити апсолутно тачни (користити исте речи и интерпункцију као у оригиналном раду) и морају бити обележени знацима навода или истакнути посебним словима (нпр. </a:t>
            </a:r>
            <a:r>
              <a:rPr lang="sr-Latn-RS" sz="3200" dirty="0"/>
              <a:t>italic</a:t>
            </a:r>
            <a:r>
              <a:rPr lang="ru-RU" sz="3200" dirty="0"/>
              <a:t>, </a:t>
            </a:r>
            <a:r>
              <a:rPr lang="ru-RU" sz="3200" dirty="0"/>
              <a:t>мања слова). </a:t>
            </a:r>
            <a:endParaRPr lang="en-US" sz="3200" dirty="0"/>
          </a:p>
          <a:p>
            <a:r>
              <a:rPr lang="ru-RU" sz="3200" dirty="0"/>
              <a:t>Цитирати се могу и своји радови али се то мора посебно назначити (</a:t>
            </a:r>
            <a:r>
              <a:rPr lang="ru-RU" sz="3200" b="1" dirty="0"/>
              <a:t>самоцитати</a:t>
            </a:r>
            <a:r>
              <a:rPr lang="ru-RU" sz="3200" dirty="0"/>
              <a:t>).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3971670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457200"/>
            <a:ext cx="8458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Приликом усменог излагања неопходно је: </a:t>
            </a:r>
            <a:r>
              <a:rPr lang="ru-RU" sz="3200" b="1" dirty="0"/>
              <a:t>не захваљивати се ментору и члановима комисије; саслушати питања и коментаре чланова комисије не прекидајући их; бити смирен/а и озбиљан/а, не егзалтиран/а; одговарати аргументовано са могућношћу враћања на презентацију. </a:t>
            </a:r>
            <a:endParaRPr lang="ru-RU" sz="3200" b="1" dirty="0"/>
          </a:p>
          <a:p>
            <a:endParaRPr lang="ru-RU" sz="3200" b="1" dirty="0"/>
          </a:p>
          <a:p>
            <a:r>
              <a:rPr lang="ru-RU" sz="3200" b="1" dirty="0"/>
              <a:t>Никако </a:t>
            </a:r>
            <a:r>
              <a:rPr lang="ru-RU" sz="3200" b="1" dirty="0"/>
              <a:t>не правити шале и у презентацију стављати </a:t>
            </a:r>
            <a:r>
              <a:rPr lang="ru-RU" sz="3200" dirty="0"/>
              <a:t>“</a:t>
            </a:r>
            <a:r>
              <a:rPr lang="ru-RU" sz="3200" b="1" dirty="0"/>
              <a:t>вицкасте</a:t>
            </a:r>
            <a:r>
              <a:rPr lang="ru-RU" sz="3200" dirty="0"/>
              <a:t>”</a:t>
            </a:r>
            <a:r>
              <a:rPr lang="ru-RU" sz="3200" b="1" dirty="0"/>
              <a:t> анимације.</a:t>
            </a:r>
            <a:r>
              <a:rPr lang="ru-RU" sz="3200" dirty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344581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457201"/>
            <a:ext cx="861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Не заборавити – одбрана је свечан чин, врхунац и завршетак једног нивоа образовања што захтева и прикладно, елегантно, одевање, посебно обраћање и добру припремљеност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058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381001"/>
            <a:ext cx="85344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Цитирање може бити </a:t>
            </a:r>
            <a:r>
              <a:rPr lang="ru-RU" sz="3200" b="1" dirty="0">
                <a:solidFill>
                  <a:srgbClr val="C00000"/>
                </a:solidFill>
              </a:rPr>
              <a:t>у тексту или у фуснотама</a:t>
            </a:r>
            <a:r>
              <a:rPr lang="ru-RU" sz="3200" dirty="0"/>
              <a:t>. </a:t>
            </a:r>
            <a:endParaRPr lang="en-US" sz="3200" dirty="0"/>
          </a:p>
          <a:p>
            <a:r>
              <a:rPr lang="ru-RU" sz="3200" dirty="0"/>
              <a:t>Ознака цитата не може бити у наслову или поднаслову рада, као ни упућивање на литературу. </a:t>
            </a:r>
            <a:endParaRPr lang="en-US" sz="3200" dirty="0"/>
          </a:p>
          <a:p>
            <a:endParaRPr lang="sr-Latn-RS" sz="3200" dirty="0"/>
          </a:p>
          <a:p>
            <a:r>
              <a:rPr lang="ru-RU" sz="3200" dirty="0"/>
              <a:t>Све </a:t>
            </a:r>
            <a:r>
              <a:rPr lang="ru-RU" sz="3200" dirty="0"/>
              <a:t>цитате треба преузети из оригиналних извора, како би се обезбедила тачност у сваком детаљу. Изузетно се може цитирати из секундарног </a:t>
            </a:r>
            <a:r>
              <a:rPr lang="ru-RU" sz="3200" dirty="0"/>
              <a:t>извора</a:t>
            </a:r>
            <a:r>
              <a:rPr lang="sr-Latn-RS" sz="3200" dirty="0"/>
              <a:t>,</a:t>
            </a:r>
            <a:r>
              <a:rPr lang="ru-RU" sz="3200" dirty="0"/>
              <a:t> </a:t>
            </a:r>
            <a:r>
              <a:rPr lang="ru-RU" sz="3200" dirty="0"/>
              <a:t>али са посебном назнаком. </a:t>
            </a:r>
            <a:endParaRPr lang="en-US" sz="3200" dirty="0"/>
          </a:p>
          <a:p>
            <a:r>
              <a:rPr lang="ru-RU" sz="3200" dirty="0">
                <a:solidFill>
                  <a:srgbClr val="C00000"/>
                </a:solidFill>
              </a:rPr>
              <a:t>Не могу се цитирати комплетна дела или велики број страна. То важи и за самоцитате. 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013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304801"/>
            <a:ext cx="8458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Парафразирање је препричавање туђих реченица, дела, идеја својим речима.</a:t>
            </a:r>
            <a:r>
              <a:rPr lang="ru-RU" sz="3200" dirty="0"/>
              <a:t> Не ставља се под знаке навода, нити обележава посебним начином писања </a:t>
            </a:r>
            <a:r>
              <a:rPr lang="ru-RU" sz="3200" b="1" dirty="0">
                <a:solidFill>
                  <a:srgbClr val="002060"/>
                </a:solidFill>
              </a:rPr>
              <a:t>али се позива на дело из </a:t>
            </a:r>
            <a:r>
              <a:rPr lang="ru-RU" sz="3200" b="1" dirty="0">
                <a:solidFill>
                  <a:srgbClr val="002060"/>
                </a:solidFill>
              </a:rPr>
              <a:t>кога </a:t>
            </a:r>
            <a:r>
              <a:rPr lang="ru-RU" sz="3200" b="1" dirty="0">
                <a:solidFill>
                  <a:srgbClr val="002060"/>
                </a:solidFill>
              </a:rPr>
              <a:t>је преузет текст који се парафразира. </a:t>
            </a:r>
            <a:endParaRPr lang="sr-Latn-RS" sz="3200" b="1" dirty="0">
              <a:solidFill>
                <a:srgbClr val="002060"/>
              </a:solidFill>
            </a:endParaRPr>
          </a:p>
          <a:p>
            <a:r>
              <a:rPr lang="ru-RU" sz="3200" dirty="0"/>
              <a:t>И </a:t>
            </a:r>
            <a:r>
              <a:rPr lang="ru-RU" sz="3200" dirty="0"/>
              <a:t>код парафразирања води се рачуна о тачности текста, идеје, дела. Не сме се парафразирати нетачно нити интерпретирати тако да се крше ауторска права, нарочито интегритет дела или његово недостојно искоришћавање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42391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1" y="1148935"/>
            <a:ext cx="85344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Навођење књиге једног аутора у тексту: </a:t>
            </a:r>
            <a:endParaRPr lang="en-US" sz="2800" dirty="0"/>
          </a:p>
          <a:p>
            <a:r>
              <a:rPr lang="pl-PL" sz="2800" dirty="0"/>
              <a:t> </a:t>
            </a:r>
            <a:r>
              <a:rPr lang="en-US" sz="2800" dirty="0"/>
              <a:t>(</a:t>
            </a:r>
            <a:r>
              <a:rPr lang="en-US" sz="2800" dirty="0" err="1"/>
              <a:t>Drakulić</a:t>
            </a:r>
            <a:r>
              <a:rPr lang="en-US" sz="2800" dirty="0"/>
              <a:t>, 2001, str. 33) </a:t>
            </a:r>
            <a:r>
              <a:rPr lang="sr-Cyrl-RS" sz="2800" dirty="0"/>
              <a:t>или</a:t>
            </a:r>
            <a:r>
              <a:rPr lang="en-US" sz="2800" dirty="0"/>
              <a:t> (</a:t>
            </a:r>
            <a:r>
              <a:rPr lang="en-US" sz="2800" dirty="0" err="1"/>
              <a:t>Drakulić</a:t>
            </a:r>
            <a:r>
              <a:rPr lang="en-US" sz="2800" dirty="0"/>
              <a:t>, 2001:33)</a:t>
            </a:r>
            <a:endParaRPr lang="sr-Cyrl-RS" sz="2800" b="1" dirty="0"/>
          </a:p>
          <a:p>
            <a:r>
              <a:rPr lang="en-US" sz="2800" b="1" dirty="0"/>
              <a:t> </a:t>
            </a:r>
            <a:r>
              <a:rPr lang="sr-Cyrl-RS" sz="2800" dirty="0"/>
              <a:t>или</a:t>
            </a:r>
            <a:r>
              <a:rPr lang="en-US" sz="2800" dirty="0"/>
              <a:t> (</a:t>
            </a:r>
            <a:r>
              <a:rPr lang="en-US" sz="2800" dirty="0" err="1"/>
              <a:t>Drakulić</a:t>
            </a:r>
            <a:r>
              <a:rPr lang="en-US" sz="2800" dirty="0"/>
              <a:t>, 2001)</a:t>
            </a:r>
            <a:r>
              <a:rPr lang="en-US" sz="2800" b="1" dirty="0"/>
              <a:t> </a:t>
            </a:r>
            <a:r>
              <a:rPr lang="sr-Cyrl-RS" sz="2800" dirty="0"/>
              <a:t>или</a:t>
            </a:r>
            <a:r>
              <a:rPr lang="en-US" sz="2800" dirty="0"/>
              <a:t> </a:t>
            </a:r>
            <a:r>
              <a:rPr lang="en-US" sz="2800" dirty="0" err="1"/>
              <a:t>Drakulić</a:t>
            </a:r>
            <a:r>
              <a:rPr lang="en-US" sz="2800" dirty="0"/>
              <a:t> (2001) </a:t>
            </a:r>
            <a:r>
              <a:rPr lang="sr-Cyrl-RS" sz="2800" dirty="0"/>
              <a:t>или</a:t>
            </a:r>
          </a:p>
          <a:p>
            <a:r>
              <a:rPr lang="en-US" sz="2800" dirty="0"/>
              <a:t>(</a:t>
            </a:r>
            <a:r>
              <a:rPr lang="en-US" sz="2800" dirty="0" err="1"/>
              <a:t>Drakulić</a:t>
            </a:r>
            <a:r>
              <a:rPr lang="en-US" sz="2800" dirty="0"/>
              <a:t>, 2001, str. 25 -28) </a:t>
            </a:r>
            <a:r>
              <a:rPr lang="sr-Cyrl-RS" sz="2800" dirty="0"/>
              <a:t>или</a:t>
            </a:r>
            <a:r>
              <a:rPr lang="en-US" sz="2800" dirty="0"/>
              <a:t> </a:t>
            </a:r>
            <a:endParaRPr lang="sr-Cyrl-RS" sz="2800" dirty="0"/>
          </a:p>
          <a:p>
            <a:r>
              <a:rPr lang="en-US" sz="2800" dirty="0"/>
              <a:t>(</a:t>
            </a:r>
            <a:r>
              <a:rPr lang="en-US" sz="2800" i="1" dirty="0"/>
              <a:t>Cochrane 2007, p. 117</a:t>
            </a:r>
            <a:r>
              <a:rPr lang="en-US" sz="2800" dirty="0"/>
              <a:t>)</a:t>
            </a:r>
            <a:r>
              <a:rPr lang="sr-Cyrl-RS" sz="2800" dirty="0"/>
              <a:t> или</a:t>
            </a:r>
            <a:r>
              <a:rPr lang="en-US" sz="2800" dirty="0"/>
              <a:t> (</a:t>
            </a:r>
            <a:r>
              <a:rPr lang="en-US" sz="2800" i="1" dirty="0"/>
              <a:t>Cochrane, 2007, p. 117</a:t>
            </a:r>
            <a:r>
              <a:rPr lang="en-US" sz="2800" dirty="0"/>
              <a:t>).</a:t>
            </a:r>
            <a:endParaRPr lang="sr-Cyrl-RS" sz="2800" dirty="0"/>
          </a:p>
          <a:p>
            <a:endParaRPr lang="sr-Cyrl-RS" sz="2800" dirty="0"/>
          </a:p>
          <a:p>
            <a:r>
              <a:rPr lang="ru-RU" sz="2800" dirty="0"/>
              <a:t>У Литератури: </a:t>
            </a:r>
            <a:endParaRPr lang="en-US" sz="2800" dirty="0"/>
          </a:p>
          <a:p>
            <a:r>
              <a:rPr lang="ru-RU" sz="2800" dirty="0"/>
              <a:t>Дракулић М. (2001), Основи Пословног права, Факултет организационих наука, Београд </a:t>
            </a:r>
            <a:endParaRPr lang="en-US" sz="2800" dirty="0"/>
          </a:p>
          <a:p>
            <a:r>
              <a:rPr lang="en-US" sz="2800" dirty="0"/>
              <a:t> 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3966898" y="533401"/>
            <a:ext cx="3699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Харвардски систем</a:t>
            </a:r>
            <a:r>
              <a:rPr lang="ru-RU" sz="3200" dirty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96090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28600"/>
            <a:ext cx="86106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Ако је један аутор али више издања у једној години обележавају се са а, б, в, иза године водећи рачуна у тексту о алфабетском редоследу наслова у </a:t>
            </a:r>
            <a:r>
              <a:rPr lang="ru-RU" sz="2800" dirty="0"/>
              <a:t>Литератури</a:t>
            </a:r>
          </a:p>
          <a:p>
            <a:endParaRPr lang="ru-RU" sz="2800" dirty="0"/>
          </a:p>
          <a:p>
            <a:r>
              <a:rPr lang="en-US" sz="2800" dirty="0"/>
              <a:t>(</a:t>
            </a:r>
            <a:r>
              <a:rPr lang="en-US" sz="2800" dirty="0" err="1"/>
              <a:t>Fullan</a:t>
            </a:r>
            <a:r>
              <a:rPr lang="en-US" sz="2800" dirty="0"/>
              <a:t> 1996a, 1996b</a:t>
            </a:r>
            <a:r>
              <a:rPr lang="en-US" sz="2800" dirty="0"/>
              <a:t>)</a:t>
            </a:r>
            <a:endParaRPr lang="sr-Cyrl-RS" sz="2800" dirty="0"/>
          </a:p>
          <a:p>
            <a:r>
              <a:rPr lang="ru-RU" sz="2800" dirty="0"/>
              <a:t>У Литератури: </a:t>
            </a:r>
            <a:endParaRPr lang="en-US" sz="2800" dirty="0"/>
          </a:p>
          <a:p>
            <a:r>
              <a:rPr lang="en-US" sz="2800" dirty="0" err="1"/>
              <a:t>Fullan</a:t>
            </a:r>
            <a:r>
              <a:rPr lang="en-US" sz="2800" dirty="0"/>
              <a:t>, M. 1996a, ‘Leadership for change’, in International handbook for educational leadership and administration, Kluwer Academic Publishers, New York </a:t>
            </a:r>
          </a:p>
          <a:p>
            <a:r>
              <a:rPr lang="en-US" sz="2800" dirty="0" err="1"/>
              <a:t>Fullan</a:t>
            </a:r>
            <a:r>
              <a:rPr lang="en-US" sz="2800" dirty="0"/>
              <a:t>, M. 1996b, The new meaning of educational change, </a:t>
            </a:r>
            <a:r>
              <a:rPr lang="en-US" sz="2800" dirty="0" err="1"/>
              <a:t>Cassell</a:t>
            </a:r>
            <a:r>
              <a:rPr lang="en-US" sz="2800" dirty="0"/>
              <a:t>, London </a:t>
            </a:r>
          </a:p>
        </p:txBody>
      </p:sp>
    </p:spTree>
    <p:extLst>
      <p:ext uri="{BB962C8B-B14F-4D97-AF65-F5344CB8AC3E}">
        <p14:creationId xmlns:p14="http://schemas.microsoft.com/office/powerpoint/2010/main" val="1076083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3705</Words>
  <Application>Microsoft Office PowerPoint</Application>
  <PresentationFormat>Widescreen</PresentationFormat>
  <Paragraphs>293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8" baseType="lpstr">
      <vt:lpstr>Arial</vt:lpstr>
      <vt:lpstr>Arial Narrow</vt:lpstr>
      <vt:lpstr>Calibri</vt:lpstr>
      <vt:lpstr>Calibri Light</vt:lpstr>
      <vt:lpstr>Cambria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Radoslav Ivanis</dc:creator>
  <cp:lastModifiedBy>Radoslav Ivanis</cp:lastModifiedBy>
  <cp:revision>1</cp:revision>
  <dcterms:created xsi:type="dcterms:W3CDTF">2019-02-08T08:30:15Z</dcterms:created>
  <dcterms:modified xsi:type="dcterms:W3CDTF">2019-02-08T08:30:25Z</dcterms:modified>
</cp:coreProperties>
</file>